
<file path=[Content_Types].xml><?xml version="1.0" encoding="utf-8"?>
<Types xmlns="http://schemas.openxmlformats.org/package/2006/content-types">
  <Default Extension="jpeg" ContentType="image/jpe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autoCompressPictures="0">
  <p:sldMasterIdLst>
    <p:sldMasterId id="2147483648" r:id="rId1"/>
  </p:sldMasterIdLst>
  <p:notesMasterIdLst>
    <p:notesMasterId r:id="rId4"/>
  </p:notesMasterIdLst>
  <p:sldIdLst>
    <p:sldId id="256" r:id="rId3"/>
    <p:sldId id="257" r:id="rId5"/>
    <p:sldId id="258" r:id="rId6"/>
    <p:sldId id="259" r:id="rId7"/>
    <p:sldId id="332" r:id="rId8"/>
    <p:sldId id="333" r:id="rId9"/>
    <p:sldId id="334" r:id="rId10"/>
    <p:sldId id="335" r:id="rId11"/>
    <p:sldId id="386" r:id="rId12"/>
    <p:sldId id="260" r:id="rId13"/>
    <p:sldId id="261" r:id="rId14"/>
    <p:sldId id="271" r:id="rId15"/>
    <p:sldId id="272" r:id="rId16"/>
    <p:sldId id="263" r:id="rId17"/>
    <p:sldId id="266" r:id="rId18"/>
    <p:sldId id="283" r:id="rId19"/>
    <p:sldId id="284" r:id="rId20"/>
    <p:sldId id="265" r:id="rId21"/>
    <p:sldId id="285" r:id="rId22"/>
    <p:sldId id="422" r:id="rId23"/>
    <p:sldId id="286" r:id="rId24"/>
    <p:sldId id="288" r:id="rId25"/>
    <p:sldId id="287" r:id="rId26"/>
    <p:sldId id="387" r:id="rId27"/>
    <p:sldId id="388" r:id="rId28"/>
    <p:sldId id="389" r:id="rId29"/>
    <p:sldId id="273" r:id="rId30"/>
    <p:sldId id="274" r:id="rId31"/>
    <p:sldId id="275" r:id="rId32"/>
    <p:sldId id="276" r:id="rId33"/>
    <p:sldId id="279" r:id="rId34"/>
    <p:sldId id="292" r:id="rId35"/>
    <p:sldId id="295" r:id="rId36"/>
    <p:sldId id="296" r:id="rId37"/>
    <p:sldId id="297" r:id="rId38"/>
    <p:sldId id="298" r:id="rId39"/>
    <p:sldId id="267" r:id="rId40"/>
    <p:sldId id="268" r:id="rId41"/>
    <p:sldId id="390" r:id="rId42"/>
    <p:sldId id="391" r:id="rId43"/>
    <p:sldId id="299" r:id="rId44"/>
    <p:sldId id="380" r:id="rId45"/>
    <p:sldId id="300" r:id="rId46"/>
    <p:sldId id="392" r:id="rId47"/>
    <p:sldId id="270" r:id="rId48"/>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TECH" initials="A"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1416"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2" Type="http://schemas.openxmlformats.org/officeDocument/2006/relationships/commentAuthors" Target="commentAuthors.xml"/><Relationship Id="rId51" Type="http://schemas.openxmlformats.org/officeDocument/2006/relationships/tableStyles" Target="tableStyles.xml"/><Relationship Id="rId50" Type="http://schemas.openxmlformats.org/officeDocument/2006/relationships/viewProps" Target="viewProps.xml"/><Relationship Id="rId5" Type="http://schemas.openxmlformats.org/officeDocument/2006/relationships/slide" Target="slides/slide2.xml"/><Relationship Id="rId49" Type="http://schemas.openxmlformats.org/officeDocument/2006/relationships/presProps" Target="presProps.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GIF>
</file>

<file path=ppt/media/image23.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87" name="Google Shape;87;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4"/>
        <p:cNvGrpSpPr/>
        <p:nvPr/>
      </p:nvGrpSpPr>
      <p:grpSpPr>
        <a:xfrm>
          <a:off x="0" y="0"/>
          <a:ext cx="0" cy="0"/>
          <a:chOff x="0" y="0"/>
          <a:chExt cx="0" cy="0"/>
        </a:xfrm>
      </p:grpSpPr>
      <p:sp>
        <p:nvSpPr>
          <p:cNvPr id="135" name="Google Shape;135;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36" name="Google Shape;136;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8"/>
        <p:cNvGrpSpPr/>
        <p:nvPr/>
      </p:nvGrpSpPr>
      <p:grpSpPr>
        <a:xfrm>
          <a:off x="0" y="0"/>
          <a:ext cx="0" cy="0"/>
          <a:chOff x="0" y="0"/>
          <a:chExt cx="0" cy="0"/>
        </a:xfrm>
      </p:grpSpPr>
      <p:sp>
        <p:nvSpPr>
          <p:cNvPr id="149" name="Google Shape;149;g60b2ac145c_0_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60b2ac145c_0_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51" name="Google Shape;151;g60b2ac145c_0_3: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panose="020B0604020202020204"/>
              <a:buNone/>
            </a:pPr>
            <a:fld id="{00000000-1234-1234-1234-123412341234}" type="slidenum">
              <a:rPr lang="en-US"/>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67"/>
        <p:cNvGrpSpPr/>
        <p:nvPr/>
      </p:nvGrpSpPr>
      <p:grpSpPr>
        <a:xfrm>
          <a:off x="0" y="0"/>
          <a:ext cx="0" cy="0"/>
          <a:chOff x="0" y="0"/>
          <a:chExt cx="0" cy="0"/>
        </a:xfrm>
      </p:grpSpPr>
      <p:sp>
        <p:nvSpPr>
          <p:cNvPr id="168" name="Google Shape;168;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69" name="Google Shape;169;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17"/>
        <p:cNvGrpSpPr/>
        <p:nvPr/>
      </p:nvGrpSpPr>
      <p:grpSpPr>
        <a:xfrm>
          <a:off x="0" y="0"/>
          <a:ext cx="0" cy="0"/>
          <a:chOff x="0" y="0"/>
          <a:chExt cx="0" cy="0"/>
        </a:xfrm>
      </p:grpSpPr>
      <p:sp>
        <p:nvSpPr>
          <p:cNvPr id="218" name="Google Shape;218;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17"/>
        <p:cNvGrpSpPr/>
        <p:nvPr/>
      </p:nvGrpSpPr>
      <p:grpSpPr>
        <a:xfrm>
          <a:off x="0" y="0"/>
          <a:ext cx="0" cy="0"/>
          <a:chOff x="0" y="0"/>
          <a:chExt cx="0" cy="0"/>
        </a:xfrm>
      </p:grpSpPr>
      <p:sp>
        <p:nvSpPr>
          <p:cNvPr id="218" name="Google Shape;218;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17"/>
        <p:cNvGrpSpPr/>
        <p:nvPr/>
      </p:nvGrpSpPr>
      <p:grpSpPr>
        <a:xfrm>
          <a:off x="0" y="0"/>
          <a:ext cx="0" cy="0"/>
          <a:chOff x="0" y="0"/>
          <a:chExt cx="0" cy="0"/>
        </a:xfrm>
      </p:grpSpPr>
      <p:sp>
        <p:nvSpPr>
          <p:cNvPr id="218" name="Google Shape;218;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19" name="Google Shape;219;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89"/>
        <p:cNvGrpSpPr/>
        <p:nvPr/>
      </p:nvGrpSpPr>
      <p:grpSpPr>
        <a:xfrm>
          <a:off x="0" y="0"/>
          <a:ext cx="0" cy="0"/>
          <a:chOff x="0" y="0"/>
          <a:chExt cx="0" cy="0"/>
        </a:xfrm>
      </p:grpSpPr>
      <p:sp>
        <p:nvSpPr>
          <p:cNvPr id="190" name="Google Shape;190;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91" name="Google Shape;191;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28"/>
        <p:cNvGrpSpPr/>
        <p:nvPr/>
      </p:nvGrpSpPr>
      <p:grpSpPr>
        <a:xfrm>
          <a:off x="0" y="0"/>
          <a:ext cx="0" cy="0"/>
          <a:chOff x="0" y="0"/>
          <a:chExt cx="0" cy="0"/>
        </a:xfrm>
      </p:grpSpPr>
      <p:sp>
        <p:nvSpPr>
          <p:cNvPr id="229" name="Google Shape;229;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30" name="Google Shape;230;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39"/>
        <p:cNvGrpSpPr/>
        <p:nvPr/>
      </p:nvGrpSpPr>
      <p:grpSpPr>
        <a:xfrm>
          <a:off x="0" y="0"/>
          <a:ext cx="0" cy="0"/>
          <a:chOff x="0" y="0"/>
          <a:chExt cx="0" cy="0"/>
        </a:xfrm>
      </p:grpSpPr>
      <p:sp>
        <p:nvSpPr>
          <p:cNvPr id="240" name="Google Shape;240;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41" name="Google Shape;241;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39"/>
        <p:cNvGrpSpPr/>
        <p:nvPr/>
      </p:nvGrpSpPr>
      <p:grpSpPr>
        <a:xfrm>
          <a:off x="0" y="0"/>
          <a:ext cx="0" cy="0"/>
          <a:chOff x="0" y="0"/>
          <a:chExt cx="0" cy="0"/>
        </a:xfrm>
      </p:grpSpPr>
      <p:sp>
        <p:nvSpPr>
          <p:cNvPr id="240" name="Google Shape;240;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41" name="Google Shape;241;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98" name="Google Shape;98;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39"/>
        <p:cNvGrpSpPr/>
        <p:nvPr/>
      </p:nvGrpSpPr>
      <p:grpSpPr>
        <a:xfrm>
          <a:off x="0" y="0"/>
          <a:ext cx="0" cy="0"/>
          <a:chOff x="0" y="0"/>
          <a:chExt cx="0" cy="0"/>
        </a:xfrm>
      </p:grpSpPr>
      <p:sp>
        <p:nvSpPr>
          <p:cNvPr id="240" name="Google Shape;240;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41" name="Google Shape;241;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39"/>
        <p:cNvGrpSpPr/>
        <p:nvPr/>
      </p:nvGrpSpPr>
      <p:grpSpPr>
        <a:xfrm>
          <a:off x="0" y="0"/>
          <a:ext cx="0" cy="0"/>
          <a:chOff x="0" y="0"/>
          <a:chExt cx="0" cy="0"/>
        </a:xfrm>
      </p:grpSpPr>
      <p:sp>
        <p:nvSpPr>
          <p:cNvPr id="240" name="Google Shape;240;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41" name="Google Shape;241;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39"/>
        <p:cNvGrpSpPr/>
        <p:nvPr/>
      </p:nvGrpSpPr>
      <p:grpSpPr>
        <a:xfrm>
          <a:off x="0" y="0"/>
          <a:ext cx="0" cy="0"/>
          <a:chOff x="0" y="0"/>
          <a:chExt cx="0" cy="0"/>
        </a:xfrm>
      </p:grpSpPr>
      <p:sp>
        <p:nvSpPr>
          <p:cNvPr id="240" name="Google Shape;240;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41" name="Google Shape;241;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39"/>
        <p:cNvGrpSpPr/>
        <p:nvPr/>
      </p:nvGrpSpPr>
      <p:grpSpPr>
        <a:xfrm>
          <a:off x="0" y="0"/>
          <a:ext cx="0" cy="0"/>
          <a:chOff x="0" y="0"/>
          <a:chExt cx="0" cy="0"/>
        </a:xfrm>
      </p:grpSpPr>
      <p:sp>
        <p:nvSpPr>
          <p:cNvPr id="240" name="Google Shape;240;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41" name="Google Shape;241;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39"/>
        <p:cNvGrpSpPr/>
        <p:nvPr/>
      </p:nvGrpSpPr>
      <p:grpSpPr>
        <a:xfrm>
          <a:off x="0" y="0"/>
          <a:ext cx="0" cy="0"/>
          <a:chOff x="0" y="0"/>
          <a:chExt cx="0" cy="0"/>
        </a:xfrm>
      </p:grpSpPr>
      <p:sp>
        <p:nvSpPr>
          <p:cNvPr id="240" name="Google Shape;240;p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41" name="Google Shape;241;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261"/>
        <p:cNvGrpSpPr/>
        <p:nvPr/>
      </p:nvGrpSpPr>
      <p:grpSpPr>
        <a:xfrm>
          <a:off x="0" y="0"/>
          <a:ext cx="0" cy="0"/>
          <a:chOff x="0" y="0"/>
          <a:chExt cx="0" cy="0"/>
        </a:xfrm>
      </p:grpSpPr>
      <p:sp>
        <p:nvSpPr>
          <p:cNvPr id="262" name="Google Shape;262;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3" name="Google Shape;263;p1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264" name="Google Shape;264;p1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8"/>
        <p:cNvGrpSpPr/>
        <p:nvPr/>
      </p:nvGrpSpPr>
      <p:grpSpPr>
        <a:xfrm>
          <a:off x="0" y="0"/>
          <a:ext cx="0" cy="0"/>
          <a:chOff x="0" y="0"/>
          <a:chExt cx="0" cy="0"/>
        </a:xfrm>
      </p:grpSpPr>
      <p:sp>
        <p:nvSpPr>
          <p:cNvPr id="109" name="Google Shape;109;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0" name="Google Shape;110;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11" name="Google Shape;111;p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3"/>
        <p:cNvGrpSpPr/>
        <p:nvPr/>
      </p:nvGrpSpPr>
      <p:grpSpPr>
        <a:xfrm>
          <a:off x="0" y="0"/>
          <a:ext cx="0" cy="0"/>
          <a:chOff x="0" y="0"/>
          <a:chExt cx="0" cy="0"/>
        </a:xfrm>
      </p:grpSpPr>
      <p:sp>
        <p:nvSpPr>
          <p:cNvPr id="124" name="Google Shape;124;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5" name="Google Shape;125;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3"/>
        <p:cNvGrpSpPr/>
        <p:nvPr/>
      </p:nvGrpSpPr>
      <p:grpSpPr>
        <a:xfrm>
          <a:off x="0" y="0"/>
          <a:ext cx="0" cy="0"/>
          <a:chOff x="0" y="0"/>
          <a:chExt cx="0" cy="0"/>
        </a:xfrm>
      </p:grpSpPr>
      <p:sp>
        <p:nvSpPr>
          <p:cNvPr id="124" name="Google Shape;124;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5" name="Google Shape;125;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3"/>
        <p:cNvGrpSpPr/>
        <p:nvPr/>
      </p:nvGrpSpPr>
      <p:grpSpPr>
        <a:xfrm>
          <a:off x="0" y="0"/>
          <a:ext cx="0" cy="0"/>
          <a:chOff x="0" y="0"/>
          <a:chExt cx="0" cy="0"/>
        </a:xfrm>
      </p:grpSpPr>
      <p:sp>
        <p:nvSpPr>
          <p:cNvPr id="124" name="Google Shape;124;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5" name="Google Shape;125;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3"/>
        <p:cNvGrpSpPr/>
        <p:nvPr/>
      </p:nvGrpSpPr>
      <p:grpSpPr>
        <a:xfrm>
          <a:off x="0" y="0"/>
          <a:ext cx="0" cy="0"/>
          <a:chOff x="0" y="0"/>
          <a:chExt cx="0" cy="0"/>
        </a:xfrm>
      </p:grpSpPr>
      <p:sp>
        <p:nvSpPr>
          <p:cNvPr id="124" name="Google Shape;124;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5" name="Google Shape;125;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3"/>
        <p:cNvGrpSpPr/>
        <p:nvPr/>
      </p:nvGrpSpPr>
      <p:grpSpPr>
        <a:xfrm>
          <a:off x="0" y="0"/>
          <a:ext cx="0" cy="0"/>
          <a:chOff x="0" y="0"/>
          <a:chExt cx="0" cy="0"/>
        </a:xfrm>
      </p:grpSpPr>
      <p:sp>
        <p:nvSpPr>
          <p:cNvPr id="124" name="Google Shape;124;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25" name="Google Shape;125;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56"/>
        <p:cNvGrpSpPr/>
        <p:nvPr/>
      </p:nvGrpSpPr>
      <p:grpSpPr>
        <a:xfrm>
          <a:off x="0" y="0"/>
          <a:ext cx="0" cy="0"/>
          <a:chOff x="0" y="0"/>
          <a:chExt cx="0" cy="0"/>
        </a:xfrm>
      </p:grpSpPr>
      <p:sp>
        <p:nvSpPr>
          <p:cNvPr id="157" name="Google Shape;157;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p>
        </p:txBody>
      </p:sp>
      <p:sp>
        <p:nvSpPr>
          <p:cNvPr id="158" name="Google Shape;158;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matchingName="Title and Content">
  <p:cSld name="OBJECT">
    <p:spTree>
      <p:nvGrpSpPr>
        <p:cNvPr id="1" name="Shape 15"/>
        <p:cNvGrpSpPr/>
        <p:nvPr/>
      </p:nvGrpSpPr>
      <p:grpSpPr>
        <a:xfrm>
          <a:off x="0" y="0"/>
          <a:ext cx="0" cy="0"/>
          <a:chOff x="0" y="0"/>
          <a:chExt cx="0" cy="0"/>
        </a:xfrm>
      </p:grpSpPr>
      <p:sp>
        <p:nvSpPr>
          <p:cNvPr id="16" name="Google Shape;16;p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18" name="Google Shape;18;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82ED5014-5E1D-463A-88D2-2685D971DBA3}" type="datetime1">
              <a:rPr lang="en-US" smtClean="0"/>
            </a:fld>
            <a:endParaRPr lang="en-US" smtClean="0"/>
          </a:p>
        </p:txBody>
      </p:sp>
      <p:sp>
        <p:nvSpPr>
          <p:cNvPr id="19" name="Google Shape;19;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Final Evaluation Presentation</a:t>
            </a:r>
            <a:endParaRPr lang="en-US" smtClean="0"/>
          </a:p>
        </p:txBody>
      </p:sp>
      <p:sp>
        <p:nvSpPr>
          <p:cNvPr id="20" name="Google Shape;20;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matchingName="Title and Vertical Text">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txBox="1">
            <a:spLocks noGrp="1"/>
          </p:cNvSpPr>
          <p:nvPr>
            <p:ph type="body" idx="1"/>
          </p:nvPr>
        </p:nvSpPr>
        <p:spPr>
          <a:xfrm rot="5400000">
            <a:off x="2309018" y="-251619"/>
            <a:ext cx="4525963" cy="82296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75" name="Google Shape;75;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F7BBC37B-DF10-4A96-80A5-5B69E0CE8EE3}" type="datetime1">
              <a:rPr lang="en-US" smtClean="0"/>
            </a:fld>
            <a:endParaRPr lang="en-US" smtClean="0"/>
          </a:p>
        </p:txBody>
      </p:sp>
      <p:sp>
        <p:nvSpPr>
          <p:cNvPr id="76" name="Google Shape;76;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Final Evaluation Presentation</a:t>
            </a:r>
            <a:endParaRPr lang="en-US" smtClean="0"/>
          </a:p>
        </p:txBody>
      </p:sp>
      <p:sp>
        <p:nvSpPr>
          <p:cNvPr id="77" name="Google Shape;77;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matchingName="Vertical Title and Text">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4732337" y="2171700"/>
            <a:ext cx="5851525" cy="2057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a:spLocks noGrp="1"/>
          </p:cNvSpPr>
          <p:nvPr>
            <p:ph type="body" idx="1"/>
          </p:nvPr>
        </p:nvSpPr>
        <p:spPr>
          <a:xfrm rot="5400000">
            <a:off x="541338" y="190501"/>
            <a:ext cx="5851525" cy="60198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p:txBody>
      </p:sp>
      <p:sp>
        <p:nvSpPr>
          <p:cNvPr id="81" name="Google Shape;81;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DFF0025C-DE34-413D-9262-228DE94BD918}" type="datetime1">
              <a:rPr lang="en-US" smtClean="0"/>
            </a:fld>
            <a:endParaRPr lang="en-US" smtClean="0"/>
          </a:p>
        </p:txBody>
      </p:sp>
      <p:sp>
        <p:nvSpPr>
          <p:cNvPr id="82" name="Google Shape;82;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Final Evaluation Presentation</a:t>
            </a:r>
            <a:endParaRPr lang="en-US" smtClean="0"/>
          </a:p>
        </p:txBody>
      </p:sp>
      <p:sp>
        <p:nvSpPr>
          <p:cNvPr id="83" name="Google Shape;83;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21"/>
        <p:cNvGrpSpPr/>
        <p:nvPr/>
      </p:nvGrpSpPr>
      <p:grpSpPr>
        <a:xfrm>
          <a:off x="0" y="0"/>
          <a:ext cx="0" cy="0"/>
          <a:chOff x="0" y="0"/>
          <a:chExt cx="0" cy="0"/>
        </a:xfrm>
      </p:grpSpPr>
      <p:sp>
        <p:nvSpPr>
          <p:cNvPr id="22" name="Google Shape;22;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24" name="Google Shape;24;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46092366-F95D-440F-9D0C-8A03100631B1}" type="datetime1">
              <a:rPr lang="en-US" smtClean="0"/>
            </a:fld>
            <a:endParaRPr lang="en-US" smtClean="0"/>
          </a:p>
        </p:txBody>
      </p:sp>
      <p:sp>
        <p:nvSpPr>
          <p:cNvPr id="25" name="Google Shape;25;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Final Evaluation Presentation</a:t>
            </a:r>
            <a:endParaRPr lang="en-US" smtClean="0"/>
          </a:p>
        </p:txBody>
      </p:sp>
      <p:sp>
        <p:nvSpPr>
          <p:cNvPr id="26" name="Google Shape;26;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dk1"/>
              </a:buClr>
              <a:buSzPts val="4000"/>
              <a:buFont typeface="Calibri" panose="020F0502020204030204"/>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4"/>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p:txBody>
      </p:sp>
      <p:sp>
        <p:nvSpPr>
          <p:cNvPr id="30" name="Google Shape;30;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DCCA39B9-D59E-4EA8-AD10-E0CF706FE1F7}" type="datetime1">
              <a:rPr lang="en-US" smtClean="0"/>
            </a:fld>
            <a:endParaRPr lang="en-US" smtClean="0"/>
          </a:p>
        </p:txBody>
      </p:sp>
      <p:sp>
        <p:nvSpPr>
          <p:cNvPr id="31" name="Google Shape;31;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Final Evaluation Presentation</a:t>
            </a:r>
            <a:endParaRPr lang="en-US" smtClean="0"/>
          </a:p>
        </p:txBody>
      </p:sp>
      <p:sp>
        <p:nvSpPr>
          <p:cNvPr id="32" name="Google Shape;32;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matchingName="Two Content">
  <p:cSld name="TWO_OBJECT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5"/>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p:txBody>
      </p:sp>
      <p:sp>
        <p:nvSpPr>
          <p:cNvPr id="36" name="Google Shape;36;p5"/>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p:txBody>
      </p:sp>
      <p:sp>
        <p:nvSpPr>
          <p:cNvPr id="37" name="Google Shape;37;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03C0163E-EAA8-464C-A7E5-7DAA762AF209}" type="datetime1">
              <a:rPr lang="en-US" smtClean="0"/>
            </a:fld>
            <a:endParaRPr lang="en-US" smtClean="0"/>
          </a:p>
        </p:txBody>
      </p:sp>
      <p:sp>
        <p:nvSpPr>
          <p:cNvPr id="38" name="Google Shape;38;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Final Evaluation Presentation</a:t>
            </a:r>
            <a:endParaRPr lang="en-US" smtClean="0"/>
          </a:p>
        </p:txBody>
      </p:sp>
      <p:sp>
        <p:nvSpPr>
          <p:cNvPr id="39" name="Google Shape;39;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matchingName="Comparison">
  <p:cSld name="TWO_OBJECTS_WITH_TEXT">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4400"/>
              <a:buFont typeface="Calibri" panose="020F0502020204030204"/>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p:txBody>
      </p:sp>
      <p:sp>
        <p:nvSpPr>
          <p:cNvPr id="43" name="Google Shape;43;p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p:txBody>
      </p:sp>
      <p:sp>
        <p:nvSpPr>
          <p:cNvPr id="44" name="Google Shape;44;p6"/>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p:txBody>
      </p:sp>
      <p:sp>
        <p:nvSpPr>
          <p:cNvPr id="45" name="Google Shape;45;p6"/>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p:txBody>
      </p:sp>
      <p:sp>
        <p:nvSpPr>
          <p:cNvPr id="46" name="Google Shape;46;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C36D7E81-9AE9-40AD-A6CF-B04F834B24AC}" type="datetime1">
              <a:rPr lang="en-US" smtClean="0"/>
            </a:fld>
            <a:endParaRPr lang="en-US" smtClean="0"/>
          </a:p>
        </p:txBody>
      </p:sp>
      <p:sp>
        <p:nvSpPr>
          <p:cNvPr id="47" name="Google Shape;47;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Final Evaluation Presentation</a:t>
            </a:r>
            <a:endParaRPr lang="en-US" smtClean="0"/>
          </a:p>
        </p:txBody>
      </p:sp>
      <p:sp>
        <p:nvSpPr>
          <p:cNvPr id="48" name="Google Shape;48;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52BDD580-4AA7-4A6F-B50C-6A78E961B83F}" type="datetime1">
              <a:rPr lang="en-US" smtClean="0"/>
            </a:fld>
            <a:endParaRPr lang="en-US" smtClean="0"/>
          </a:p>
        </p:txBody>
      </p:sp>
      <p:sp>
        <p:nvSpPr>
          <p:cNvPr id="52" name="Google Shape;52;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Final Evaluation Presentation</a:t>
            </a:r>
            <a:endParaRPr lang="en-US" smtClean="0"/>
          </a:p>
        </p:txBody>
      </p:sp>
      <p:sp>
        <p:nvSpPr>
          <p:cNvPr id="53" name="Google Shape;53;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54"/>
        <p:cNvGrpSpPr/>
        <p:nvPr/>
      </p:nvGrpSpPr>
      <p:grpSpPr>
        <a:xfrm>
          <a:off x="0" y="0"/>
          <a:ext cx="0" cy="0"/>
          <a:chOff x="0" y="0"/>
          <a:chExt cx="0" cy="0"/>
        </a:xfrm>
      </p:grpSpPr>
      <p:sp>
        <p:nvSpPr>
          <p:cNvPr id="55" name="Google Shape;55;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61A2A914-117C-47A3-AB8C-BF0CA237B683}" type="datetime1">
              <a:rPr lang="en-US" smtClean="0"/>
            </a:fld>
            <a:endParaRPr lang="en-US" smtClean="0"/>
          </a:p>
        </p:txBody>
      </p:sp>
      <p:sp>
        <p:nvSpPr>
          <p:cNvPr id="56" name="Google Shape;56;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Final Evaluation Presentation</a:t>
            </a:r>
            <a:endParaRPr lang="en-US" smtClean="0"/>
          </a:p>
        </p:txBody>
      </p:sp>
      <p:sp>
        <p:nvSpPr>
          <p:cNvPr id="57" name="Google Shape;57;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matchingName="Content with Caption">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dk1"/>
              </a:buClr>
              <a:buSzPts val="2000"/>
              <a:buFont typeface="Calibri" panose="020F0502020204030204"/>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p:txBody>
      </p:sp>
      <p:sp>
        <p:nvSpPr>
          <p:cNvPr id="61" name="Google Shape;61;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p:txBody>
      </p:sp>
      <p:sp>
        <p:nvSpPr>
          <p:cNvPr id="62" name="Google Shape;62;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22249E15-6E7F-4189-B4A1-B962252DC798}" type="datetime1">
              <a:rPr lang="en-US" smtClean="0"/>
            </a:fld>
            <a:endParaRPr lang="en-US" smtClean="0"/>
          </a:p>
        </p:txBody>
      </p:sp>
      <p:sp>
        <p:nvSpPr>
          <p:cNvPr id="63" name="Google Shape;63;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Final Evaluation Presentation</a:t>
            </a:r>
            <a:endParaRPr lang="en-US" smtClean="0"/>
          </a:p>
        </p:txBody>
      </p:sp>
      <p:sp>
        <p:nvSpPr>
          <p:cNvPr id="64" name="Google Shape;64;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matchingName="Picture with Caption">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dk1"/>
              </a:buClr>
              <a:buSzPts val="2000"/>
              <a:buFont typeface="Calibri" panose="020F0502020204030204"/>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a:spLocks noGrp="1"/>
          </p:cNvSpPr>
          <p:nvPr>
            <p:ph type="pic" idx="2"/>
          </p:nvPr>
        </p:nvSpPr>
        <p:spPr>
          <a:xfrm>
            <a:off x="1792288" y="612775"/>
            <a:ext cx="5486400" cy="4114800"/>
          </a:xfrm>
          <a:prstGeom prst="rect">
            <a:avLst/>
          </a:prstGeom>
          <a:noFill/>
          <a:ln>
            <a:noFill/>
          </a:ln>
        </p:spPr>
        <p:txBody>
          <a:bodyPr spcFirstLastPara="1" wrap="square" lIns="91425" tIns="45700" rIns="91425" bIns="45700" anchor="t" anchorCtr="0">
            <a:noAutofit/>
          </a:bodyPr>
          <a:lstStyle>
            <a:lvl1pPr marR="0" lvl="0" algn="l" rtl="0">
              <a:spcBef>
                <a:spcPts val="640"/>
              </a:spcBef>
              <a:spcAft>
                <a:spcPts val="0"/>
              </a:spcAft>
              <a:buClr>
                <a:schemeClr val="dk1"/>
              </a:buClr>
              <a:buSzPts val="3200"/>
              <a:buFont typeface="Arial" panose="020B060402020202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560"/>
              </a:spcBef>
              <a:spcAft>
                <a:spcPts val="0"/>
              </a:spcAft>
              <a:buClr>
                <a:schemeClr val="dk1"/>
              </a:buClr>
              <a:buSzPts val="2800"/>
              <a:buFont typeface="Arial" panose="020B0604020202020204"/>
              <a:buNone/>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48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4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4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4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4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4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4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68" name="Google Shape;68;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p:txBody>
      </p:sp>
      <p:sp>
        <p:nvSpPr>
          <p:cNvPr id="69" name="Google Shape;69;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6AD39E0C-4041-448F-B674-87D1688B72C0}" type="datetime1">
              <a:rPr lang="en-US" smtClean="0"/>
            </a:fld>
            <a:endParaRPr lang="en-US" smtClean="0"/>
          </a:p>
        </p:txBody>
      </p:sp>
      <p:sp>
        <p:nvSpPr>
          <p:cNvPr id="70" name="Google Shape;70;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smtClean="0"/>
              <a:t>Final Evaluation Presentation</a:t>
            </a:r>
            <a:endParaRPr lang="en-US" smtClean="0"/>
          </a:p>
        </p:txBody>
      </p:sp>
      <p:sp>
        <p:nvSpPr>
          <p:cNvPr id="71" name="Google Shape;71;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spcBef>
                <a:spcPts val="56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spcBef>
                <a:spcPts val="48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sp>
        <p:nvSpPr>
          <p:cNvPr id="12" name="Google Shape;12;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fld id="{5C91B876-C876-4BD2-BD9D-9482571C8D9E}" type="datetime1">
              <a:rPr lang="en-US" smtClean="0"/>
            </a:fld>
            <a:endParaRPr lang="en-US" smtClean="0"/>
          </a:p>
        </p:txBody>
      </p:sp>
      <p:sp>
        <p:nvSpPr>
          <p:cNvPr id="13" name="Google Shape;13;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r>
              <a:rPr lang="en-US" smtClean="0"/>
              <a:t>Final Evaluation Presentation</a:t>
            </a:r>
            <a:endParaRPr lang="en-US" smtClean="0"/>
          </a:p>
        </p:txBody>
      </p:sp>
      <p:sp>
        <p:nvSpPr>
          <p:cNvPr id="14" name="Google Shape;14;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3.jpe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4.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5.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6.png"/></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7.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8.png"/></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9.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0.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21.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5" Type="http://schemas.openxmlformats.org/officeDocument/2006/relationships/notesSlide" Target="../notesSlides/notesSlide25.xml"/><Relationship Id="rId4" Type="http://schemas.openxmlformats.org/officeDocument/2006/relationships/slideLayout" Target="../slideLayouts/slideLayout1.xml"/><Relationship Id="rId3" Type="http://schemas.openxmlformats.org/officeDocument/2006/relationships/image" Target="../media/image23.png"/><Relationship Id="rId2" Type="http://schemas.openxmlformats.org/officeDocument/2006/relationships/image" Target="../media/image22.GIF"/><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3"/>
          <p:cNvPicPr preferRelativeResize="0"/>
          <p:nvPr/>
        </p:nvPicPr>
        <p:blipFill rotWithShape="1">
          <a:blip r:embed="rId1"/>
          <a:srcRect/>
          <a:stretch>
            <a:fillRect/>
          </a:stretch>
        </p:blipFill>
        <p:spPr>
          <a:xfrm>
            <a:off x="7543800" y="5330952"/>
            <a:ext cx="841248" cy="841248"/>
          </a:xfrm>
          <a:prstGeom prst="rect">
            <a:avLst/>
          </a:prstGeom>
          <a:noFill/>
          <a:ln>
            <a:noFill/>
          </a:ln>
        </p:spPr>
      </p:pic>
      <p:sp>
        <p:nvSpPr>
          <p:cNvPr id="90" name="Google Shape;90;p13"/>
          <p:cNvSpPr/>
          <p:nvPr/>
        </p:nvSpPr>
        <p:spPr>
          <a:xfrm>
            <a:off x="883920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91" name="Google Shape;91;p13"/>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92" name="Google Shape;92;p13" descr="Bismillah1.jpg"/>
          <p:cNvPicPr preferRelativeResize="0"/>
          <p:nvPr/>
        </p:nvPicPr>
        <p:blipFill rotWithShape="1">
          <a:blip r:embed="rId2"/>
          <a:srcRect/>
          <a:stretch>
            <a:fillRect/>
          </a:stretch>
        </p:blipFill>
        <p:spPr>
          <a:xfrm>
            <a:off x="318448" y="1905000"/>
            <a:ext cx="8458200" cy="210909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1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panose="020F0502020204030204"/>
              <a:buNone/>
            </a:pPr>
            <a:r>
              <a:rPr lang="en-US" dirty="0">
                <a:latin typeface="Times New Roman" panose="02020603050405020304" pitchFamily="18" charset="0"/>
                <a:cs typeface="Times New Roman" panose="02020603050405020304" pitchFamily="18" charset="0"/>
              </a:rPr>
              <a:t>Related Applications</a:t>
            </a:r>
            <a:endParaRPr dirty="0">
              <a:latin typeface="Times New Roman" panose="02020603050405020304" pitchFamily="18" charset="0"/>
              <a:cs typeface="Times New Roman" panose="02020603050405020304" pitchFamily="18" charset="0"/>
            </a:endParaRPr>
          </a:p>
        </p:txBody>
      </p:sp>
      <p:sp>
        <p:nvSpPr>
          <p:cNvPr id="143" name="Google Shape;143;p17"/>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44" name="Google Shape;144;p17"/>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3" name="Picture 2" descr="A screenshot of a cell phone&#10;&#10;Description generated with high confidence"/>
          <p:cNvPicPr>
            <a:picLocks noChangeAspect="1" noChangeArrowheads="1"/>
          </p:cNvPicPr>
          <p:nvPr/>
        </p:nvPicPr>
        <p:blipFill>
          <a:blip r:embed="rId1"/>
          <a:stretch>
            <a:fillRect/>
          </a:stretch>
        </p:blipFill>
        <p:spPr>
          <a:xfrm>
            <a:off x="2507615" y="1324610"/>
            <a:ext cx="3719195" cy="543750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8"/>
          <p:cNvSpPr txBox="1">
            <a:spLocks noGrp="1"/>
          </p:cNvSpPr>
          <p:nvPr>
            <p:ph type="title"/>
          </p:nvPr>
        </p:nvSpPr>
        <p:spPr>
          <a:xfrm>
            <a:off x="457200" y="274638"/>
            <a:ext cx="8229600" cy="11430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panose="020F0502020204030204"/>
              <a:buNone/>
            </a:pPr>
            <a:r>
              <a:rPr lang="en-US" dirty="0">
                <a:latin typeface="Times New Roman" panose="02020603050405020304" pitchFamily="18" charset="0"/>
                <a:cs typeface="Times New Roman" panose="02020603050405020304" pitchFamily="18" charset="0"/>
              </a:rPr>
              <a:t>Problems</a:t>
            </a:r>
            <a:endParaRPr lang="en-US" dirty="0">
              <a:latin typeface="Times New Roman" panose="02020603050405020304" pitchFamily="18" charset="0"/>
              <a:cs typeface="Times New Roman" panose="02020603050405020304" pitchFamily="18" charset="0"/>
            </a:endParaRPr>
          </a:p>
        </p:txBody>
      </p:sp>
      <p:sp>
        <p:nvSpPr>
          <p:cNvPr id="154" name="Google Shape;154;p18"/>
          <p:cNvSpPr txBox="1">
            <a:spLocks noGrp="1"/>
          </p:cNvSpPr>
          <p:nvPr>
            <p:ph type="body" idx="1"/>
          </p:nvPr>
        </p:nvSpPr>
        <p:spPr>
          <a:xfrm>
            <a:off x="457200" y="1600200"/>
            <a:ext cx="8229600" cy="4526100"/>
          </a:xfrm>
          <a:prstGeom prst="rect">
            <a:avLst/>
          </a:prstGeom>
        </p:spPr>
        <p:txBody>
          <a:bodyPr spcFirstLastPara="1" wrap="square" lIns="91425" tIns="45700" rIns="91425" bIns="45700" anchor="t" anchorCtr="0">
            <a:noAutofit/>
          </a:bodyPr>
          <a:lstStyle/>
          <a:p>
            <a:pPr indent="-457200"/>
            <a:r>
              <a:rPr lang="en-US" b="1" dirty="0"/>
              <a:t>British Accent Training:</a:t>
            </a:r>
            <a:endParaRPr lang="en-US" b="1" dirty="0"/>
          </a:p>
          <a:p>
            <a:pPr marL="0" indent="0">
              <a:buNone/>
            </a:pPr>
            <a:endParaRPr lang="en-US" b="1" dirty="0"/>
          </a:p>
          <a:p>
            <a:pPr marL="800100" lvl="1">
              <a:buFont typeface="Arial" panose="020B0604020202020204" pitchFamily="34" charset="0"/>
              <a:buChar char="•"/>
            </a:pPr>
            <a:r>
              <a:rPr lang="en-US" sz="2450" dirty="0"/>
              <a:t>User Interface is not friendly.</a:t>
            </a:r>
            <a:endParaRPr lang="en-US" sz="2450" dirty="0"/>
          </a:p>
          <a:p>
            <a:pPr marL="800100" lvl="1">
              <a:buFont typeface="Arial" panose="020B0604020202020204" pitchFamily="34" charset="0"/>
              <a:buChar char="•"/>
            </a:pPr>
            <a:r>
              <a:rPr lang="en-US" sz="2450" dirty="0"/>
              <a:t>No mechanism for testing accent similarity.</a:t>
            </a:r>
            <a:endParaRPr lang="en-US" sz="2450" dirty="0"/>
          </a:p>
          <a:p>
            <a:pPr marL="800100" lvl="1">
              <a:buFont typeface="Arial" panose="020B0604020202020204" pitchFamily="34" charset="0"/>
              <a:buChar char="•"/>
            </a:pPr>
            <a:r>
              <a:rPr lang="en-US" sz="2450" dirty="0"/>
              <a:t>Complex mechanism.</a:t>
            </a:r>
            <a:endParaRPr lang="en-US" b="1" dirty="0"/>
          </a:p>
          <a:p>
            <a:pPr indent="-457200"/>
            <a:endParaRPr lang="en-US" b="1" dirty="0"/>
          </a:p>
        </p:txBody>
      </p:sp>
      <p:sp>
        <p:nvSpPr>
          <p:cNvPr id="5" name="Google Shape;166;p19"/>
          <p:cNvSpPr/>
          <p:nvPr/>
        </p:nvSpPr>
        <p:spPr>
          <a:xfrm>
            <a:off x="8845648" y="14068"/>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6" name="Google Shape;165;p19"/>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fld>
            <a:endParaRPr lang="en-US"/>
          </a:p>
        </p:txBody>
      </p:sp>
      <p:sp>
        <p:nvSpPr>
          <p:cNvPr id="3" name="Google Shape;166;p19"/>
          <p:cNvSpPr/>
          <p:nvPr/>
        </p:nvSpPr>
        <p:spPr>
          <a:xfrm>
            <a:off x="8845648" y="14068"/>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 name="Google Shape;165;p19"/>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0" name="Rectangle 9"/>
          <p:cNvSpPr/>
          <p:nvPr/>
        </p:nvSpPr>
        <p:spPr>
          <a:xfrm>
            <a:off x="457444" y="315419"/>
            <a:ext cx="8081889" cy="1537970"/>
          </a:xfrm>
          <a:prstGeom prst="rect">
            <a:avLst/>
          </a:prstGeom>
        </p:spPr>
        <p:txBody>
          <a:bodyPr wrap="square">
            <a:spAutoFit/>
          </a:bodyPr>
          <a:lstStyle/>
          <a:p>
            <a:pPr marL="342900"/>
            <a:endParaRPr lang="en-IE" sz="2400" dirty="0">
              <a:latin typeface="Times New Roman" panose="02020603050405020304" pitchFamily="18" charset="0"/>
              <a:cs typeface="Times New Roman" panose="02020603050405020304" pitchFamily="18" charset="0"/>
            </a:endParaRPr>
          </a:p>
          <a:p>
            <a:pPr marL="685800" indent="-342900">
              <a:buFont typeface="Arial" panose="020B0604020202020204" pitchFamily="34" charset="0"/>
              <a:buChar char="•"/>
            </a:pPr>
            <a:endParaRPr lang="en-US" sz="2400" dirty="0"/>
          </a:p>
          <a:p>
            <a:pPr marL="342900"/>
            <a:endParaRPr lang="en-IE" sz="3200" b="1" dirty="0"/>
          </a:p>
          <a:p>
            <a:pPr marL="342900"/>
            <a:endParaRPr lang="en-IE" dirty="0"/>
          </a:p>
        </p:txBody>
      </p:sp>
      <p:sp>
        <p:nvSpPr>
          <p:cNvPr id="5" name="Date Placeholder 4"/>
          <p:cNvSpPr>
            <a:spLocks noGrp="1"/>
          </p:cNvSpPr>
          <p:nvPr>
            <p:ph type="dt" idx="10"/>
          </p:nvPr>
        </p:nvSpPr>
        <p:spPr/>
        <p:txBody>
          <a:bodyPr/>
          <a:lstStyle/>
          <a:p>
            <a:fld id="{741358B5-7D9B-40C7-AD0E-8F03E4552036}" type="datetime1">
              <a:rPr lang="en-US" smtClean="0"/>
            </a:fld>
            <a:endParaRPr lang="en-US"/>
          </a:p>
        </p:txBody>
      </p:sp>
      <p:sp>
        <p:nvSpPr>
          <p:cNvPr id="6" name="Footer Placeholder 5"/>
          <p:cNvSpPr>
            <a:spLocks noGrp="1"/>
          </p:cNvSpPr>
          <p:nvPr>
            <p:ph type="ftr" idx="11"/>
          </p:nvPr>
        </p:nvSpPr>
        <p:spPr/>
        <p:txBody>
          <a:bodyPr/>
          <a:lstStyle/>
          <a:p>
            <a:r>
              <a:rPr lang="en-US" smtClean="0"/>
              <a:t>Final Evaluation Presentation</a:t>
            </a:r>
            <a:endParaRPr lang="en-US"/>
          </a:p>
        </p:txBody>
      </p:sp>
      <p:sp>
        <p:nvSpPr>
          <p:cNvPr id="7" name="Text Box 6"/>
          <p:cNvSpPr txBox="1"/>
          <p:nvPr/>
        </p:nvSpPr>
        <p:spPr>
          <a:xfrm>
            <a:off x="574040" y="187325"/>
            <a:ext cx="8015605" cy="583565"/>
          </a:xfrm>
          <a:prstGeom prst="rect">
            <a:avLst/>
          </a:prstGeom>
          <a:noFill/>
        </p:spPr>
        <p:txBody>
          <a:bodyPr wrap="square" rtlCol="0">
            <a:spAutoFit/>
          </a:bodyPr>
          <a:p>
            <a:r>
              <a:rPr lang="en-US" sz="3200" b="1"/>
              <a:t>		    Speak English</a:t>
            </a:r>
            <a:endParaRPr lang="en-US" sz="3200" b="1"/>
          </a:p>
        </p:txBody>
      </p:sp>
      <p:pic>
        <p:nvPicPr>
          <p:cNvPr id="8" name="Picture 7"/>
          <p:cNvPicPr>
            <a:picLocks noChangeAspect="1"/>
          </p:cNvPicPr>
          <p:nvPr/>
        </p:nvPicPr>
        <p:blipFill>
          <a:blip r:embed="rId1"/>
          <a:stretch>
            <a:fillRect/>
          </a:stretch>
        </p:blipFill>
        <p:spPr>
          <a:xfrm>
            <a:off x="2602230" y="1018540"/>
            <a:ext cx="3417570" cy="525208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fld>
            <a:endParaRPr lang="en-US"/>
          </a:p>
        </p:txBody>
      </p:sp>
      <p:sp>
        <p:nvSpPr>
          <p:cNvPr id="5" name="Google Shape;165;p19"/>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6" name="Google Shape;166;p19"/>
          <p:cNvSpPr/>
          <p:nvPr/>
        </p:nvSpPr>
        <p:spPr>
          <a:xfrm>
            <a:off x="8845648" y="14068"/>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3" name="Date Placeholder 2"/>
          <p:cNvSpPr>
            <a:spLocks noGrp="1"/>
          </p:cNvSpPr>
          <p:nvPr>
            <p:ph type="dt" idx="10"/>
          </p:nvPr>
        </p:nvSpPr>
        <p:spPr/>
        <p:txBody>
          <a:bodyPr/>
          <a:lstStyle/>
          <a:p>
            <a:fld id="{A0826C78-3D2D-4A22-A600-62E3384AF0D5}" type="datetime1">
              <a:rPr lang="en-US" smtClean="0"/>
            </a:fld>
            <a:endParaRPr lang="en-US"/>
          </a:p>
        </p:txBody>
      </p:sp>
      <p:sp>
        <p:nvSpPr>
          <p:cNvPr id="4" name="Footer Placeholder 3"/>
          <p:cNvSpPr>
            <a:spLocks noGrp="1"/>
          </p:cNvSpPr>
          <p:nvPr>
            <p:ph type="ftr" idx="11"/>
          </p:nvPr>
        </p:nvSpPr>
        <p:spPr/>
        <p:txBody>
          <a:bodyPr/>
          <a:lstStyle/>
          <a:p>
            <a:r>
              <a:rPr lang="en-US" smtClean="0"/>
              <a:t>Final Evaluation Presentation</a:t>
            </a:r>
            <a:endParaRPr lang="en-US"/>
          </a:p>
        </p:txBody>
      </p:sp>
      <p:sp>
        <p:nvSpPr>
          <p:cNvPr id="7" name="Text Box 6"/>
          <p:cNvSpPr txBox="1"/>
          <p:nvPr/>
        </p:nvSpPr>
        <p:spPr>
          <a:xfrm>
            <a:off x="528320" y="187325"/>
            <a:ext cx="8158480" cy="1137285"/>
          </a:xfrm>
          <a:prstGeom prst="rect">
            <a:avLst/>
          </a:prstGeom>
          <a:noFill/>
        </p:spPr>
        <p:txBody>
          <a:bodyPr wrap="square" rtlCol="0">
            <a:spAutoFit/>
          </a:bodyPr>
          <a:p>
            <a:r>
              <a:rPr lang="en-US" sz="3200" b="1"/>
              <a:t>                        </a:t>
            </a:r>
            <a:r>
              <a:rPr lang="en-US" sz="3600" b="1" dirty="0">
                <a:latin typeface="Times New Roman" panose="02020603050405020304" pitchFamily="18" charset="0"/>
                <a:cs typeface="Times New Roman" panose="02020603050405020304" pitchFamily="18" charset="0"/>
                <a:sym typeface="+mn-ea"/>
              </a:rPr>
              <a:t>Problems</a:t>
            </a:r>
            <a:endParaRPr lang="en-US" sz="3200" dirty="0">
              <a:latin typeface="Times New Roman" panose="02020603050405020304" pitchFamily="18" charset="0"/>
              <a:cs typeface="Times New Roman" panose="02020603050405020304" pitchFamily="18" charset="0"/>
            </a:endParaRPr>
          </a:p>
          <a:p>
            <a:endParaRPr lang="en-US" sz="3200" b="1"/>
          </a:p>
        </p:txBody>
      </p:sp>
      <p:sp>
        <p:nvSpPr>
          <p:cNvPr id="8" name="Text Box 7"/>
          <p:cNvSpPr txBox="1"/>
          <p:nvPr/>
        </p:nvSpPr>
        <p:spPr>
          <a:xfrm>
            <a:off x="692785" y="1017905"/>
            <a:ext cx="7758430" cy="922020"/>
          </a:xfrm>
          <a:prstGeom prst="rect">
            <a:avLst/>
          </a:prstGeom>
          <a:noFill/>
        </p:spPr>
        <p:txBody>
          <a:bodyPr wrap="square" rtlCol="0">
            <a:spAutoFit/>
          </a:bodyPr>
          <a:p>
            <a:endParaRPr lang="en-US" sz="1800" b="1"/>
          </a:p>
          <a:p>
            <a:endParaRPr lang="en-US" sz="1800" b="1"/>
          </a:p>
          <a:p>
            <a:r>
              <a:rPr lang="en-US" sz="1800" b="1"/>
              <a:t>Speak English Application Problems:</a:t>
            </a:r>
            <a:endParaRPr lang="en-US" sz="1800" b="1"/>
          </a:p>
        </p:txBody>
      </p:sp>
      <p:sp>
        <p:nvSpPr>
          <p:cNvPr id="9" name="Text Box 8"/>
          <p:cNvSpPr txBox="1"/>
          <p:nvPr/>
        </p:nvSpPr>
        <p:spPr>
          <a:xfrm>
            <a:off x="845820" y="2187575"/>
            <a:ext cx="6886575" cy="1753235"/>
          </a:xfrm>
          <a:prstGeom prst="rect">
            <a:avLst/>
          </a:prstGeom>
          <a:noFill/>
        </p:spPr>
        <p:txBody>
          <a:bodyPr wrap="square" rtlCol="0">
            <a:spAutoFit/>
          </a:bodyPr>
          <a:p>
            <a:pPr marL="285750" indent="-285750">
              <a:buFont typeface="Arial" panose="020B0604020202020204" pitchFamily="34" charset="0"/>
              <a:buChar char="•"/>
            </a:pPr>
            <a:r>
              <a:rPr lang="en-US" sz="1800"/>
              <a:t>Irrelevant Information</a:t>
            </a:r>
            <a:endParaRPr lang="en-US" sz="1800"/>
          </a:p>
          <a:p>
            <a:pPr marL="0" indent="0">
              <a:buFont typeface="Arial" panose="020B0604020202020204" pitchFamily="34" charset="0"/>
              <a:buNone/>
            </a:pPr>
            <a:endParaRPr lang="en-US" sz="1800"/>
          </a:p>
          <a:p>
            <a:pPr marL="285750" indent="-285750">
              <a:buFont typeface="Arial" panose="020B0604020202020204" pitchFamily="34" charset="0"/>
              <a:buChar char="•"/>
            </a:pPr>
            <a:r>
              <a:rPr lang="en-US" sz="1800"/>
              <a:t>Unrelated formalities during usage of app not necessary for accent </a:t>
            </a:r>
            <a:endParaRPr lang="en-US" sz="1800"/>
          </a:p>
          <a:p>
            <a:pPr marL="0" indent="0">
              <a:buFont typeface="Arial" panose="020B0604020202020204" pitchFamily="34" charset="0"/>
              <a:buNone/>
            </a:pPr>
            <a:endParaRPr lang="en-US" sz="1800"/>
          </a:p>
          <a:p>
            <a:pPr marL="285750" indent="-285750">
              <a:buFont typeface="Arial" panose="020B0604020202020204" pitchFamily="34" charset="0"/>
              <a:buChar char="•"/>
            </a:pPr>
            <a:r>
              <a:rPr lang="en-US" sz="1800"/>
              <a:t>Difficult for those wjho are technology literate.</a:t>
            </a:r>
            <a:endParaRPr lang="en-US" sz="18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3959"/>
              <a:buFont typeface="Calibri" panose="020F0502020204030204"/>
              <a:buNone/>
            </a:pPr>
            <a:r>
              <a:rPr lang="en-US" sz="3960" dirty="0"/>
              <a:t>Objectives </a:t>
            </a:r>
            <a:br>
              <a:rPr lang="en-US" sz="3960" dirty="0"/>
            </a:br>
            <a:endParaRPr sz="3960" dirty="0"/>
          </a:p>
        </p:txBody>
      </p:sp>
      <p:sp>
        <p:nvSpPr>
          <p:cNvPr id="172" name="Google Shape;172;p20"/>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p>
            <a:pPr marL="342900" lvl="0" indent="-342900" algn="l" rtl="0">
              <a:spcBef>
                <a:spcPts val="0"/>
              </a:spcBef>
              <a:spcAft>
                <a:spcPts val="0"/>
              </a:spcAft>
              <a:buClr>
                <a:schemeClr val="dk1"/>
              </a:buClr>
              <a:buSzPts val="2500"/>
              <a:buChar char="•"/>
            </a:pPr>
            <a:r>
              <a:rPr sz="2400" dirty="0">
                <a:latin typeface="Times New Roman" panose="02020603050405020304" pitchFamily="18" charset="0"/>
                <a:cs typeface="Times New Roman" panose="02020603050405020304" pitchFamily="18" charset="0"/>
              </a:rPr>
              <a:t>Providing application for English Accent Detection and learning accents</a:t>
            </a:r>
            <a:endParaRPr sz="2400" dirty="0">
              <a:latin typeface="Times New Roman" panose="02020603050405020304" pitchFamily="18" charset="0"/>
              <a:cs typeface="Times New Roman" panose="02020603050405020304" pitchFamily="18" charset="0"/>
            </a:endParaRPr>
          </a:p>
          <a:p>
            <a:pPr marL="342900" lvl="0" indent="-342900" algn="l" rtl="0">
              <a:spcBef>
                <a:spcPts val="0"/>
              </a:spcBef>
              <a:spcAft>
                <a:spcPts val="0"/>
              </a:spcAft>
              <a:buClr>
                <a:schemeClr val="dk1"/>
              </a:buClr>
              <a:buSzPts val="2500"/>
              <a:buChar char="•"/>
            </a:pPr>
            <a:r>
              <a:rPr sz="2400" dirty="0">
                <a:latin typeface="Times New Roman" panose="02020603050405020304" pitchFamily="18" charset="0"/>
                <a:cs typeface="Times New Roman" panose="02020603050405020304" pitchFamily="18" charset="0"/>
              </a:rPr>
              <a:t>Accurately detect the accent of speaker.</a:t>
            </a:r>
            <a:endParaRPr sz="2400" dirty="0">
              <a:latin typeface="Times New Roman" panose="02020603050405020304" pitchFamily="18" charset="0"/>
              <a:cs typeface="Times New Roman" panose="02020603050405020304" pitchFamily="18" charset="0"/>
            </a:endParaRPr>
          </a:p>
          <a:p>
            <a:pPr marL="342900" lvl="0" indent="-342900" algn="l" rtl="0">
              <a:spcBef>
                <a:spcPts val="0"/>
              </a:spcBef>
              <a:spcAft>
                <a:spcPts val="0"/>
              </a:spcAft>
              <a:buClr>
                <a:schemeClr val="dk1"/>
              </a:buClr>
              <a:buSzPts val="2500"/>
              <a:buChar char="•"/>
            </a:pPr>
            <a:r>
              <a:rPr sz="2400" dirty="0">
                <a:latin typeface="Times New Roman" panose="02020603050405020304" pitchFamily="18" charset="0"/>
                <a:cs typeface="Times New Roman" panose="02020603050405020304" pitchFamily="18" charset="0"/>
              </a:rPr>
              <a:t>Detecting Noise and performing noise removal.</a:t>
            </a:r>
            <a:endParaRPr sz="2400" dirty="0">
              <a:latin typeface="Times New Roman" panose="02020603050405020304" pitchFamily="18" charset="0"/>
              <a:cs typeface="Times New Roman" panose="02020603050405020304" pitchFamily="18" charset="0"/>
            </a:endParaRPr>
          </a:p>
          <a:p>
            <a:pPr marL="342900" lvl="0" indent="-342900" algn="l" rtl="0">
              <a:spcBef>
                <a:spcPts val="0"/>
              </a:spcBef>
              <a:spcAft>
                <a:spcPts val="0"/>
              </a:spcAft>
              <a:buClr>
                <a:schemeClr val="dk1"/>
              </a:buClr>
              <a:buSzPts val="2500"/>
              <a:buChar char="•"/>
            </a:pPr>
            <a:r>
              <a:rPr sz="2400" dirty="0">
                <a:latin typeface="Times New Roman" panose="02020603050405020304" pitchFamily="18" charset="0"/>
                <a:cs typeface="Times New Roman" panose="02020603050405020304" pitchFamily="18" charset="0"/>
              </a:rPr>
              <a:t>Detection of pauses and silence and their removal.</a:t>
            </a:r>
            <a:endParaRPr sz="2400" dirty="0">
              <a:latin typeface="Times New Roman" panose="02020603050405020304" pitchFamily="18" charset="0"/>
              <a:cs typeface="Times New Roman" panose="02020603050405020304" pitchFamily="18" charset="0"/>
            </a:endParaRPr>
          </a:p>
          <a:p>
            <a:pPr marL="342900" lvl="0" indent="-342900" algn="l" rtl="0">
              <a:spcBef>
                <a:spcPts val="0"/>
              </a:spcBef>
              <a:spcAft>
                <a:spcPts val="0"/>
              </a:spcAft>
              <a:buClr>
                <a:schemeClr val="dk1"/>
              </a:buClr>
              <a:buSzPts val="2500"/>
              <a:buChar char="•"/>
            </a:pPr>
            <a:r>
              <a:rPr sz="2400" dirty="0">
                <a:latin typeface="Times New Roman" panose="02020603050405020304" pitchFamily="18" charset="0"/>
                <a:cs typeface="Times New Roman" panose="02020603050405020304" pitchFamily="18" charset="0"/>
              </a:rPr>
              <a:t>Converting mp3 to wav.</a:t>
            </a:r>
            <a:endParaRPr sz="2400" dirty="0">
              <a:latin typeface="Times New Roman" panose="02020603050405020304" pitchFamily="18" charset="0"/>
              <a:cs typeface="Times New Roman" panose="02020603050405020304" pitchFamily="18" charset="0"/>
            </a:endParaRPr>
          </a:p>
          <a:p>
            <a:pPr marL="342900" lvl="0" indent="-342900" algn="l" rtl="0">
              <a:spcBef>
                <a:spcPts val="0"/>
              </a:spcBef>
              <a:spcAft>
                <a:spcPts val="0"/>
              </a:spcAft>
              <a:buClr>
                <a:schemeClr val="dk1"/>
              </a:buClr>
              <a:buSzPts val="2500"/>
              <a:buChar char="•"/>
            </a:pPr>
            <a:r>
              <a:rPr sz="2400" dirty="0">
                <a:latin typeface="Times New Roman" panose="02020603050405020304" pitchFamily="18" charset="0"/>
                <a:cs typeface="Times New Roman" panose="02020603050405020304" pitchFamily="18" charset="0"/>
              </a:rPr>
              <a:t>Extracting MFCC features.</a:t>
            </a:r>
            <a:endParaRPr sz="2400" dirty="0">
              <a:latin typeface="Times New Roman" panose="02020603050405020304" pitchFamily="18" charset="0"/>
              <a:cs typeface="Times New Roman" panose="02020603050405020304" pitchFamily="18" charset="0"/>
            </a:endParaRPr>
          </a:p>
          <a:p>
            <a:pPr marL="342900" lvl="0" indent="-342900" algn="l" rtl="0">
              <a:spcBef>
                <a:spcPts val="0"/>
              </a:spcBef>
              <a:spcAft>
                <a:spcPts val="0"/>
              </a:spcAft>
              <a:buClr>
                <a:schemeClr val="dk1"/>
              </a:buClr>
              <a:buSzPts val="2500"/>
              <a:buChar char="•"/>
            </a:pPr>
            <a:r>
              <a:rPr sz="2400" dirty="0">
                <a:latin typeface="Times New Roman" panose="02020603050405020304" pitchFamily="18" charset="0"/>
                <a:cs typeface="Times New Roman" panose="02020603050405020304" pitchFamily="18" charset="0"/>
              </a:rPr>
              <a:t>Build a Machine Learning Model for Accent Classification.</a:t>
            </a:r>
            <a:endParaRPr sz="2400" dirty="0">
              <a:latin typeface="Times New Roman" panose="02020603050405020304" pitchFamily="18" charset="0"/>
              <a:cs typeface="Times New Roman" panose="02020603050405020304" pitchFamily="18" charset="0"/>
            </a:endParaRPr>
          </a:p>
          <a:p>
            <a:pPr marL="0" lvl="0" indent="0" algn="l" rtl="0">
              <a:spcBef>
                <a:spcPts val="500"/>
              </a:spcBef>
              <a:spcAft>
                <a:spcPts val="0"/>
              </a:spcAft>
              <a:buClr>
                <a:schemeClr val="dk1"/>
              </a:buClr>
              <a:buSzPts val="2500"/>
              <a:buNone/>
            </a:pPr>
            <a:endParaRPr dirty="0">
              <a:latin typeface="Times New Roman" panose="02020603050405020304" pitchFamily="18" charset="0"/>
              <a:cs typeface="Times New Roman" panose="02020603050405020304" pitchFamily="18" charset="0"/>
            </a:endParaRPr>
          </a:p>
          <a:p>
            <a:pPr marL="0" lvl="0" indent="0" algn="l" rtl="0">
              <a:spcBef>
                <a:spcPts val="500"/>
              </a:spcBef>
              <a:spcAft>
                <a:spcPts val="0"/>
              </a:spcAft>
              <a:buClr>
                <a:schemeClr val="dk1"/>
              </a:buClr>
              <a:buSzPts val="2500"/>
              <a:buNone/>
            </a:pPr>
            <a:endParaRPr sz="2500" dirty="0"/>
          </a:p>
          <a:p>
            <a:pPr marL="342900" lvl="0" indent="-184150" algn="l" rtl="0">
              <a:spcBef>
                <a:spcPts val="500"/>
              </a:spcBef>
              <a:spcAft>
                <a:spcPts val="0"/>
              </a:spcAft>
              <a:buClr>
                <a:schemeClr val="dk1"/>
              </a:buClr>
              <a:buSzPts val="2500"/>
              <a:buNone/>
            </a:pPr>
            <a:endParaRPr sz="2500" dirty="0"/>
          </a:p>
        </p:txBody>
      </p:sp>
      <p:sp>
        <p:nvSpPr>
          <p:cNvPr id="176" name="Google Shape;176;p20"/>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77" name="Google Shape;177;p20"/>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3"/>
          <p:cNvSpPr txBox="1">
            <a:spLocks noGrp="1"/>
          </p:cNvSpPr>
          <p:nvPr>
            <p:ph type="title"/>
          </p:nvPr>
        </p:nvSpPr>
        <p:spPr/>
        <p:txBody>
          <a:bodyPr/>
          <a:lstStyle/>
          <a:p>
            <a:pPr lvl="0"/>
            <a:br>
              <a:rPr lang="en-US" dirty="0"/>
            </a:br>
            <a:br>
              <a:rPr lang="en-US" dirty="0"/>
            </a:br>
            <a:r>
              <a:rPr lang="en-US" dirty="0"/>
              <a:t>Benefits </a:t>
            </a:r>
            <a:br>
              <a:rPr lang="en-US" dirty="0"/>
            </a:br>
            <a:br>
              <a:rPr lang="en-US" dirty="0"/>
            </a:br>
            <a:endParaRPr lang="en-US" dirty="0"/>
          </a:p>
        </p:txBody>
      </p:sp>
      <p:sp>
        <p:nvSpPr>
          <p:cNvPr id="222" name="Google Shape;222;p23"/>
          <p:cNvSpPr txBox="1">
            <a:spLocks noGrp="1"/>
          </p:cNvSpPr>
          <p:nvPr>
            <p:ph type="body" idx="1"/>
          </p:nvPr>
        </p:nvSpPr>
        <p:spPr/>
        <p:txBody>
          <a:bodyPr/>
          <a:lstStyle/>
          <a:p>
            <a:pPr lvl="0"/>
            <a:r>
              <a:rPr lang="en-US" dirty="0"/>
              <a:t>Provides easy way to check Accent Similarity using Machine Learning Model.</a:t>
            </a:r>
            <a:endParaRPr lang="en-US" dirty="0"/>
          </a:p>
          <a:p>
            <a:pPr lvl="0"/>
            <a:r>
              <a:rPr lang="en-US" dirty="0"/>
              <a:t>Students assistance in tests like IELTS and for jobs requirements in foreign.</a:t>
            </a:r>
            <a:endParaRPr lang="en-US" dirty="0"/>
          </a:p>
          <a:p>
            <a:pPr lvl="0"/>
            <a:r>
              <a:rPr lang="en-US" dirty="0"/>
              <a:t>Adds up in the field of research of more robust ASR system which include Accent Classification.</a:t>
            </a:r>
            <a:endParaRPr lang="en-US" dirty="0"/>
          </a:p>
          <a:p>
            <a:pPr lvl="0"/>
            <a:r>
              <a:rPr lang="en-US" dirty="0"/>
              <a:t>Helps to build more effective automated Speech Recognition Systems.</a:t>
            </a:r>
            <a:endParaRPr lang="en-US" dirty="0"/>
          </a:p>
          <a:p>
            <a:pPr lvl="0"/>
            <a:endParaRPr lang="en-US" dirty="0"/>
          </a:p>
          <a:p>
            <a:pPr lvl="0"/>
            <a:endParaRPr lang="en-US" dirty="0"/>
          </a:p>
        </p:txBody>
      </p:sp>
      <p:sp>
        <p:nvSpPr>
          <p:cNvPr id="226" name="Google Shape;226;p23"/>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27" name="Google Shape;227;p23"/>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3"/>
          <p:cNvSpPr txBox="1">
            <a:spLocks noGrp="1"/>
          </p:cNvSpPr>
          <p:nvPr>
            <p:ph type="title"/>
          </p:nvPr>
        </p:nvSpPr>
        <p:spPr/>
        <p:txBody>
          <a:bodyPr/>
          <a:lstStyle/>
          <a:p>
            <a:pPr lvl="0"/>
            <a:br>
              <a:rPr lang="en-US" dirty="0"/>
            </a:br>
            <a:br>
              <a:rPr lang="en-US" dirty="0"/>
            </a:br>
            <a:r>
              <a:rPr lang="en-US" dirty="0"/>
              <a:t>Requirements Specifications </a:t>
            </a:r>
            <a:br>
              <a:rPr lang="en-US" dirty="0"/>
            </a:br>
            <a:r>
              <a:rPr lang="en-US" dirty="0"/>
              <a:t>(Functional Requirements)</a:t>
            </a:r>
            <a:br>
              <a:rPr lang="en-US" dirty="0"/>
            </a:br>
            <a:br>
              <a:rPr lang="en-US" dirty="0"/>
            </a:br>
            <a:endParaRPr lang="en-US" dirty="0"/>
          </a:p>
        </p:txBody>
      </p:sp>
      <p:sp>
        <p:nvSpPr>
          <p:cNvPr id="222" name="Google Shape;222;p23"/>
          <p:cNvSpPr txBox="1">
            <a:spLocks noGrp="1"/>
          </p:cNvSpPr>
          <p:nvPr>
            <p:ph type="body" idx="1"/>
          </p:nvPr>
        </p:nvSpPr>
        <p:spPr/>
        <p:txBody>
          <a:bodyPr/>
          <a:lstStyle/>
          <a:p>
            <a:pPr marL="114300" lvl="0" indent="0">
              <a:buNone/>
            </a:pPr>
            <a:endParaRPr lang="en-US" dirty="0"/>
          </a:p>
          <a:p>
            <a:pPr marL="0" marR="0" algn="l">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Signup Requirement</a:t>
            </a:r>
            <a:endParaRPr lang="en-US" sz="2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l">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Login Requirement</a:t>
            </a:r>
            <a:endParaRPr lang="en-US" sz="2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l">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Accent Similarity Test</a:t>
            </a:r>
            <a:endParaRPr lang="en-US" sz="2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l">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Similarity Index</a:t>
            </a:r>
            <a:endParaRPr lang="en-US" sz="2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l">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Practice Exercises</a:t>
            </a:r>
            <a:endParaRPr lang="en-US" sz="2800" dirty="0">
              <a:effectLst/>
              <a:latin typeface="Times New Roman" panose="02020603050405020304" pitchFamily="18" charset="0"/>
              <a:ea typeface="Calibri" panose="020F0502020204030204" pitchFamily="34" charset="0"/>
              <a:cs typeface="Times New Roman" panose="02020603050405020304" pitchFamily="18" charset="0"/>
            </a:endParaRPr>
          </a:p>
          <a:p>
            <a:pPr marL="114300" lvl="0" indent="0" algn="l">
              <a:buNone/>
            </a:pPr>
            <a:endParaRPr lang="en-US" dirty="0"/>
          </a:p>
        </p:txBody>
      </p:sp>
      <p:sp>
        <p:nvSpPr>
          <p:cNvPr id="226" name="Google Shape;226;p23"/>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27" name="Google Shape;227;p23"/>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23"/>
          <p:cNvSpPr txBox="1">
            <a:spLocks noGrp="1"/>
          </p:cNvSpPr>
          <p:nvPr>
            <p:ph type="title"/>
          </p:nvPr>
        </p:nvSpPr>
        <p:spPr/>
        <p:txBody>
          <a:bodyPr/>
          <a:lstStyle/>
          <a:p>
            <a:pPr lvl="0"/>
            <a:br>
              <a:rPr lang="en-US" dirty="0"/>
            </a:br>
            <a:br>
              <a:rPr lang="en-US" dirty="0"/>
            </a:br>
            <a:r>
              <a:rPr lang="en-US" dirty="0"/>
              <a:t>Requirements Specifications </a:t>
            </a:r>
            <a:br>
              <a:rPr lang="en-US" dirty="0"/>
            </a:br>
            <a:r>
              <a:rPr lang="en-US" dirty="0"/>
              <a:t>(Non-Functional Requirements)</a:t>
            </a:r>
            <a:br>
              <a:rPr lang="en-US" dirty="0"/>
            </a:br>
            <a:br>
              <a:rPr lang="en-US" dirty="0"/>
            </a:br>
            <a:endParaRPr lang="en-US" dirty="0"/>
          </a:p>
        </p:txBody>
      </p:sp>
      <p:sp>
        <p:nvSpPr>
          <p:cNvPr id="222" name="Google Shape;222;p23"/>
          <p:cNvSpPr txBox="1">
            <a:spLocks noGrp="1"/>
          </p:cNvSpPr>
          <p:nvPr>
            <p:ph type="body" idx="1"/>
          </p:nvPr>
        </p:nvSpPr>
        <p:spPr/>
        <p:txBody>
          <a:bodyPr/>
          <a:lstStyle/>
          <a:p>
            <a:pPr lvl="0"/>
            <a:endParaRPr lang="en-US" dirty="0"/>
          </a:p>
          <a:p>
            <a:pPr marL="0" marR="0">
              <a:lnSpc>
                <a:spcPct val="107000"/>
              </a:lnSpc>
              <a:spcBef>
                <a:spcPts val="0"/>
              </a:spcBef>
              <a:spcAft>
                <a:spcPts val="800"/>
              </a:spcAft>
            </a:pPr>
            <a:r>
              <a:rPr lang="en-US" sz="2800" dirty="0">
                <a:solidFill>
                  <a:srgbClr val="1C1E29"/>
                </a:solidFill>
                <a:effectLst/>
                <a:latin typeface="Times New Roman" panose="02020603050405020304" pitchFamily="18" charset="0"/>
                <a:ea typeface="Calibri" panose="020F0502020204030204" pitchFamily="34" charset="0"/>
                <a:cs typeface="Times New Roman" panose="02020603050405020304" pitchFamily="18" charset="0"/>
              </a:rPr>
              <a:t>Compatibility</a:t>
            </a:r>
            <a:endParaRPr lang="en-US" sz="2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800" dirty="0">
                <a:solidFill>
                  <a:srgbClr val="1C1E29"/>
                </a:solidFill>
                <a:effectLst/>
                <a:latin typeface="Times New Roman" panose="02020603050405020304" pitchFamily="18" charset="0"/>
                <a:ea typeface="Calibri" panose="020F0502020204030204" pitchFamily="34" charset="0"/>
                <a:cs typeface="Times New Roman" panose="02020603050405020304" pitchFamily="18" charset="0"/>
              </a:rPr>
              <a:t>Maintainability</a:t>
            </a:r>
            <a:endParaRPr lang="en-US" sz="2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Availability</a:t>
            </a:r>
            <a:endParaRPr lang="en-US" sz="2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800" dirty="0">
                <a:solidFill>
                  <a:srgbClr val="1C1E29"/>
                </a:solidFill>
                <a:effectLst/>
                <a:latin typeface="Times New Roman" panose="02020603050405020304" pitchFamily="18" charset="0"/>
                <a:ea typeface="Calibri" panose="020F0502020204030204" pitchFamily="34" charset="0"/>
                <a:cs typeface="Times New Roman" panose="02020603050405020304" pitchFamily="18" charset="0"/>
              </a:rPr>
              <a:t>Scalability</a:t>
            </a:r>
            <a:endParaRPr lang="en-US" sz="2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800" dirty="0">
                <a:solidFill>
                  <a:srgbClr val="1C1E29"/>
                </a:solidFill>
                <a:effectLst/>
                <a:latin typeface="Times New Roman" panose="02020603050405020304" pitchFamily="18" charset="0"/>
                <a:ea typeface="Calibri" panose="020F0502020204030204" pitchFamily="34" charset="0"/>
                <a:cs typeface="Times New Roman" panose="02020603050405020304" pitchFamily="18" charset="0"/>
              </a:rPr>
              <a:t>Robustness</a:t>
            </a:r>
            <a:endParaRPr lang="en-US" sz="2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800" dirty="0" smtClean="0">
                <a:effectLst/>
                <a:latin typeface="Times New Roman" panose="02020603050405020304" pitchFamily="18" charset="0"/>
                <a:ea typeface="Calibri" panose="020F0502020204030204" pitchFamily="34" charset="0"/>
                <a:cs typeface="Times New Roman" panose="02020603050405020304" pitchFamily="18" charset="0"/>
              </a:rPr>
              <a:t>User-friendly</a:t>
            </a:r>
            <a:endParaRPr lang="en-US" sz="2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800" dirty="0">
                <a:solidFill>
                  <a:srgbClr val="1C1E29"/>
                </a:solidFill>
                <a:effectLst/>
                <a:latin typeface="Times New Roman" panose="02020603050405020304" pitchFamily="18" charset="0"/>
                <a:ea typeface="Calibri" panose="020F0502020204030204" pitchFamily="34" charset="0"/>
                <a:cs typeface="Times New Roman" panose="02020603050405020304" pitchFamily="18" charset="0"/>
              </a:rPr>
              <a:t>Usability</a:t>
            </a:r>
            <a:endParaRPr lang="en-US" sz="2800" dirty="0">
              <a:effectLst/>
              <a:latin typeface="Times New Roman" panose="02020603050405020304" pitchFamily="18" charset="0"/>
              <a:ea typeface="Calibri" panose="020F0502020204030204" pitchFamily="34" charset="0"/>
              <a:cs typeface="Times New Roman" panose="02020603050405020304" pitchFamily="18" charset="0"/>
            </a:endParaRPr>
          </a:p>
          <a:p>
            <a:pPr lvl="0"/>
            <a:endParaRPr lang="en-US" dirty="0"/>
          </a:p>
          <a:p>
            <a:pPr lvl="0"/>
            <a:endParaRPr lang="en-US" dirty="0"/>
          </a:p>
        </p:txBody>
      </p:sp>
      <p:sp>
        <p:nvSpPr>
          <p:cNvPr id="226" name="Google Shape;226;p23"/>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27" name="Google Shape;227;p23"/>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2"/>
          <p:cNvSpPr txBox="1">
            <a:spLocks noGrp="1"/>
          </p:cNvSpPr>
          <p:nvPr>
            <p:ph type="title"/>
          </p:nvPr>
        </p:nvSpPr>
        <p:spPr>
          <a:xfrm>
            <a:off x="362625" y="353867"/>
            <a:ext cx="8229600" cy="1143000"/>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Clr>
                <a:schemeClr val="dk1"/>
              </a:buClr>
              <a:buSzPts val="3959"/>
              <a:buFont typeface="Calibri" panose="020F0502020204030204"/>
              <a:buNone/>
            </a:pPr>
            <a:r>
              <a:rPr lang="en-US" sz="3960" dirty="0"/>
              <a:t>Methodology</a:t>
            </a:r>
            <a:br>
              <a:rPr lang="en-US" sz="3960" dirty="0"/>
            </a:br>
            <a:endParaRPr sz="3960" dirty="0"/>
          </a:p>
        </p:txBody>
      </p:sp>
      <p:sp>
        <p:nvSpPr>
          <p:cNvPr id="197" name="Google Shape;197;p22"/>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98" name="Google Shape;198;p22"/>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29" name="Rectangle 228"/>
          <p:cNvSpPr/>
          <p:nvPr/>
        </p:nvSpPr>
        <p:spPr>
          <a:xfrm>
            <a:off x="7596554" y="3518137"/>
            <a:ext cx="1261885" cy="1005840"/>
          </a:xfrm>
          <a:prstGeom prst="rect">
            <a:avLst/>
          </a:prstGeom>
          <a:noFill/>
        </p:spPr>
        <p:txBody>
          <a:bodyPr wrap="none" lIns="91440" tIns="45720" rIns="91440" bIns="45720">
            <a:noAutofit/>
          </a:bodyPr>
          <a:lstStyle/>
          <a:p>
            <a:pPr algn="ctr"/>
            <a:endParaRPr lang="en-US" sz="1600" b="0" cap="none" spc="0" dirty="0">
              <a:ln w="0"/>
              <a:solidFill>
                <a:schemeClr val="tx1"/>
              </a:solidFill>
              <a:effectLst>
                <a:outerShdw blurRad="38100" dist="19050" dir="2700000" algn="tl" rotWithShape="0">
                  <a:schemeClr val="dk1">
                    <a:alpha val="40000"/>
                  </a:schemeClr>
                </a:outerShdw>
              </a:effectLst>
            </a:endParaRPr>
          </a:p>
        </p:txBody>
      </p:sp>
      <p:sp>
        <p:nvSpPr>
          <p:cNvPr id="3" name="TextBox 2"/>
          <p:cNvSpPr txBox="1"/>
          <p:nvPr/>
        </p:nvSpPr>
        <p:spPr>
          <a:xfrm>
            <a:off x="609600" y="1389179"/>
            <a:ext cx="3685309" cy="5262245"/>
          </a:xfrm>
          <a:prstGeom prst="rect">
            <a:avLst/>
          </a:prstGeom>
          <a:noFill/>
        </p:spPr>
        <p:txBody>
          <a:bodyPr wrap="square" rtlCol="0">
            <a:spAutoFit/>
          </a:bodyPr>
          <a:lstStyle/>
          <a:p>
            <a:pPr marL="342900" indent="-342900">
              <a:buFont typeface="Arial" panose="020B0604020202020204" pitchFamily="34" charset="0"/>
              <a:buChar char="•"/>
            </a:pPr>
            <a:r>
              <a:rPr lang="en-US" sz="2400" dirty="0" smtClean="0">
                <a:latin typeface="Times New Roman" panose="02020603050405020304" pitchFamily="18" charset="0"/>
                <a:cs typeface="Times New Roman" panose="02020603050405020304" pitchFamily="18" charset="0"/>
              </a:rPr>
              <a:t>English Accent Trainer for Non-Native Speakers is developed based on iterative model.</a:t>
            </a:r>
            <a:endParaRPr lang="en-US" sz="2400" dirty="0" smtClean="0">
              <a:latin typeface="Times New Roman" panose="02020603050405020304" pitchFamily="18" charset="0"/>
              <a:cs typeface="Times New Roman" panose="02020603050405020304" pitchFamily="18" charset="0"/>
            </a:endParaRPr>
          </a:p>
          <a:p>
            <a:endParaRPr lang="en-US" sz="2400" dirty="0" smtClean="0">
              <a:latin typeface="Times New Roman" panose="02020603050405020304" pitchFamily="18" charset="0"/>
              <a:cs typeface="Times New Roman" panose="02020603050405020304" pitchFamily="18" charset="0"/>
            </a:endParaRPr>
          </a:p>
          <a:p>
            <a:pPr marL="342900" indent="-342900">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Because this model focuses on an initial, simplified implementation, which then progressively gains more complexity and a broader feature set until the final system is complete.</a:t>
            </a:r>
            <a:endParaRPr lang="en-US" sz="2400"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1"/>
          <a:stretch>
            <a:fillRect/>
          </a:stretch>
        </p:blipFill>
        <p:spPr>
          <a:xfrm>
            <a:off x="4295140" y="1663065"/>
            <a:ext cx="4408170" cy="410083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88436" y="357609"/>
            <a:ext cx="7772400" cy="1470025"/>
          </a:xfrm>
        </p:spPr>
        <p:txBody>
          <a:bodyPr/>
          <a:lstStyle/>
          <a:p>
            <a:r>
              <a:rPr lang="en-US" dirty="0"/>
              <a:t>Project Design</a:t>
            </a:r>
            <a:br>
              <a:rPr lang="en-US" dirty="0"/>
            </a:br>
            <a:r>
              <a:rPr lang="en-US" dirty="0"/>
              <a:t>(Context Diagram</a:t>
            </a:r>
            <a:r>
              <a:rPr lang="en-US" dirty="0"/>
              <a:t>)</a:t>
            </a:r>
            <a:endParaRPr lang="en-US"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fld>
            <a:endParaRPr lang="en-US"/>
          </a:p>
        </p:txBody>
      </p:sp>
      <p:sp>
        <p:nvSpPr>
          <p:cNvPr id="5" name="Google Shape;197;p22"/>
          <p:cNvSpPr/>
          <p:nvPr/>
        </p:nvSpPr>
        <p:spPr>
          <a:xfrm>
            <a:off x="0" y="-37324"/>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6" name="Google Shape;198;p22"/>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8" name="Date Placeholder 7"/>
          <p:cNvSpPr>
            <a:spLocks noGrp="1"/>
          </p:cNvSpPr>
          <p:nvPr>
            <p:ph type="dt" idx="10"/>
          </p:nvPr>
        </p:nvSpPr>
        <p:spPr/>
        <p:txBody>
          <a:bodyPr/>
          <a:lstStyle/>
          <a:p>
            <a:fld id="{4DB9D59B-F089-481C-82CC-A3842F5E3D12}" type="datetime1">
              <a:rPr lang="en-US" smtClean="0"/>
            </a:fld>
            <a:endParaRPr lang="en-US"/>
          </a:p>
        </p:txBody>
      </p:sp>
      <p:sp>
        <p:nvSpPr>
          <p:cNvPr id="9" name="Footer Placeholder 8"/>
          <p:cNvSpPr>
            <a:spLocks noGrp="1"/>
          </p:cNvSpPr>
          <p:nvPr>
            <p:ph type="ftr" idx="11"/>
          </p:nvPr>
        </p:nvSpPr>
        <p:spPr/>
        <p:txBody>
          <a:bodyPr/>
          <a:lstStyle/>
          <a:p>
            <a:r>
              <a:rPr lang="en-US" smtClean="0"/>
              <a:t>Final Evaluation Presentation</a:t>
            </a:r>
            <a:endParaRPr lang="en-US"/>
          </a:p>
        </p:txBody>
      </p:sp>
      <p:pic>
        <p:nvPicPr>
          <p:cNvPr id="10" name="Picture 9" descr="cntxt"/>
          <p:cNvPicPr>
            <a:picLocks noChangeAspect="1"/>
          </p:cNvPicPr>
          <p:nvPr/>
        </p:nvPicPr>
        <p:blipFill>
          <a:blip r:embed="rId1"/>
          <a:stretch>
            <a:fillRect/>
          </a:stretch>
        </p:blipFill>
        <p:spPr>
          <a:xfrm>
            <a:off x="788670" y="2467610"/>
            <a:ext cx="7466330" cy="262255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100" name="Google Shape;100;p14"/>
          <p:cNvPicPr preferRelativeResize="0"/>
          <p:nvPr/>
        </p:nvPicPr>
        <p:blipFill rotWithShape="1">
          <a:blip r:embed="rId1"/>
          <a:srcRect/>
          <a:stretch>
            <a:fillRect/>
          </a:stretch>
        </p:blipFill>
        <p:spPr>
          <a:xfrm>
            <a:off x="3794467" y="1657007"/>
            <a:ext cx="1302336" cy="1298448"/>
          </a:xfrm>
          <a:prstGeom prst="rect">
            <a:avLst/>
          </a:prstGeom>
          <a:noFill/>
          <a:ln>
            <a:noFill/>
          </a:ln>
        </p:spPr>
      </p:pic>
      <p:sp>
        <p:nvSpPr>
          <p:cNvPr id="101" name="Google Shape;101;p14"/>
          <p:cNvSpPr txBox="1">
            <a:spLocks noGrp="1"/>
          </p:cNvSpPr>
          <p:nvPr>
            <p:ph type="title"/>
          </p:nvPr>
        </p:nvSpPr>
        <p:spPr>
          <a:xfrm>
            <a:off x="330958" y="0"/>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3200"/>
              <a:buFont typeface="Calibri" panose="020F0502020204030204"/>
              <a:buNone/>
            </a:pPr>
            <a:br>
              <a:rPr lang="en-US" sz="3200" b="1" dirty="0"/>
            </a:br>
            <a:r>
              <a:rPr lang="en-US" sz="3200" b="1" dirty="0"/>
              <a:t>“</a:t>
            </a:r>
            <a:r>
              <a:rPr lang="en-US" sz="2800" b="1" dirty="0"/>
              <a:t>English Accent Trainer For Non-Native Speakers</a:t>
            </a:r>
            <a:r>
              <a:rPr lang="en-US" sz="3200" b="1" dirty="0"/>
              <a:t>”</a:t>
            </a:r>
            <a:br>
              <a:rPr lang="en-US" sz="3200" b="1" dirty="0"/>
            </a:br>
            <a:br>
              <a:rPr lang="en-US" sz="3200" b="1" dirty="0"/>
            </a:br>
            <a:r>
              <a:rPr lang="en-US" sz="2400" b="1" dirty="0"/>
              <a:t>(A Machine Learning Model for Accent Classification)</a:t>
            </a:r>
            <a:endParaRPr lang="en-US" sz="2400" b="1" dirty="0">
              <a:latin typeface="Times New Roman" panose="02020603050405020304"/>
              <a:ea typeface="Times New Roman" panose="02020603050405020304"/>
              <a:cs typeface="Times New Roman" panose="02020603050405020304"/>
              <a:sym typeface="Times New Roman" panose="02020603050405020304"/>
            </a:endParaRPr>
          </a:p>
        </p:txBody>
      </p:sp>
      <p:sp>
        <p:nvSpPr>
          <p:cNvPr id="102" name="Google Shape;102;p14"/>
          <p:cNvSpPr/>
          <p:nvPr/>
        </p:nvSpPr>
        <p:spPr>
          <a:xfrm>
            <a:off x="330958" y="2057401"/>
            <a:ext cx="8508242" cy="4401205"/>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endParaRPr lang="en-US" sz="2000" b="1" i="0" u="sng"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spcBef>
                <a:spcPts val="0"/>
              </a:spcBef>
              <a:spcAft>
                <a:spcPts val="0"/>
              </a:spcAft>
              <a:buNone/>
            </a:pPr>
            <a:endParaRPr lang="en-US" sz="2000" b="1" i="0" u="sng"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spcBef>
                <a:spcPts val="0"/>
              </a:spcBef>
              <a:spcAft>
                <a:spcPts val="0"/>
              </a:spcAft>
              <a:buNone/>
            </a:pPr>
            <a:endParaRPr lang="en-US" sz="2000" b="1" i="0" u="sng"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spcBef>
                <a:spcPts val="0"/>
              </a:spcBef>
              <a:spcAft>
                <a:spcPts val="0"/>
              </a:spcAft>
              <a:buNone/>
            </a:pPr>
            <a:br>
              <a:rPr lang="en-US" sz="2000" b="1" i="0" u="sng"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br>
            <a:r>
              <a:rPr lang="en-US" sz="2000" b="1" i="0" u="sng"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Supervised by:</a:t>
            </a:r>
            <a:endParaRPr dirty="0"/>
          </a:p>
          <a:p>
            <a:pPr marL="0" marR="0" lvl="0" indent="0" algn="ctr" rtl="0">
              <a:spcBef>
                <a:spcPts val="0"/>
              </a:spcBef>
              <a:spcAft>
                <a:spcPts val="0"/>
              </a:spcAft>
              <a:buNone/>
            </a:pPr>
            <a:r>
              <a:rPr lang="en-US" sz="2000"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Mr.Najam Dar</a:t>
            </a:r>
            <a:endParaRPr dirty="0"/>
          </a:p>
          <a:p>
            <a:pPr marL="0" marR="0" lvl="0" indent="0" algn="ctr" rtl="0">
              <a:spcBef>
                <a:spcPts val="0"/>
              </a:spcBef>
              <a:spcAft>
                <a:spcPts val="0"/>
              </a:spcAft>
              <a:buNone/>
            </a:pPr>
            <a:endParaRPr dirty="0"/>
          </a:p>
          <a:p>
            <a:pPr marL="0" marR="0" lvl="0" indent="0" algn="ctr" rtl="0">
              <a:spcBef>
                <a:spcPts val="0"/>
              </a:spcBef>
              <a:spcAft>
                <a:spcPts val="0"/>
              </a:spcAft>
              <a:buNone/>
            </a:pPr>
            <a:r>
              <a:rPr lang="en-US" sz="2000" b="1" i="0" u="sng"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Group Members:</a:t>
            </a:r>
            <a:endParaRPr dirty="0"/>
          </a:p>
          <a:p>
            <a:pPr marL="0" marR="0" lvl="0" indent="0" algn="ctr" rtl="0">
              <a:spcBef>
                <a:spcPts val="0"/>
              </a:spcBef>
              <a:spcAft>
                <a:spcPts val="0"/>
              </a:spcAft>
              <a:buNone/>
            </a:pPr>
            <a:r>
              <a:rPr lang="en-US" sz="2000"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Usama Abbas (SP17-BCS-037)</a:t>
            </a:r>
            <a:endParaRPr dirty="0"/>
          </a:p>
          <a:p>
            <a:pPr marL="0" marR="0" lvl="0" indent="0" algn="ctr" rtl="0">
              <a:spcBef>
                <a:spcPts val="0"/>
              </a:spcBef>
              <a:spcAft>
                <a:spcPts val="0"/>
              </a:spcAft>
              <a:buNone/>
            </a:pPr>
            <a:r>
              <a:rPr lang="en-US" sz="2000"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Shabeer Ahmad (SP17-BCS-032)</a:t>
            </a:r>
            <a:endParaRPr sz="2000"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spcBef>
                <a:spcPts val="0"/>
              </a:spcBef>
              <a:spcAft>
                <a:spcPts val="0"/>
              </a:spcAft>
              <a:buNone/>
            </a:pPr>
            <a:endParaRPr sz="2000"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spcBef>
                <a:spcPts val="0"/>
              </a:spcBef>
              <a:spcAft>
                <a:spcPts val="0"/>
              </a:spcAft>
              <a:buNone/>
            </a:pPr>
            <a:r>
              <a:rPr lang="en-US" sz="2000"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Department of Computer Science </a:t>
            </a:r>
            <a:endParaRPr dirty="0"/>
          </a:p>
          <a:p>
            <a:pPr marL="0" marR="0" lvl="0" indent="0" algn="ctr" rtl="0">
              <a:spcBef>
                <a:spcPts val="0"/>
              </a:spcBef>
              <a:spcAft>
                <a:spcPts val="0"/>
              </a:spcAft>
              <a:buNone/>
            </a:pPr>
            <a:r>
              <a:rPr lang="en-US" sz="20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COMSATS </a:t>
            </a:r>
            <a:r>
              <a:rPr lang="en-US" sz="2000" b="0"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University Islamabad, Attock Campus</a:t>
            </a:r>
            <a:endParaRPr dirty="0"/>
          </a:p>
        </p:txBody>
      </p:sp>
      <p:sp>
        <p:nvSpPr>
          <p:cNvPr id="105" name="Google Shape;105;p14"/>
          <p:cNvSpPr/>
          <p:nvPr/>
        </p:nvSpPr>
        <p:spPr>
          <a:xfrm>
            <a:off x="883920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06" name="Google Shape;106;p14"/>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88436" y="357609"/>
            <a:ext cx="7772400" cy="1470025"/>
          </a:xfrm>
        </p:spPr>
        <p:txBody>
          <a:bodyPr/>
          <a:lstStyle/>
          <a:p>
            <a:r>
              <a:rPr lang="en-US" dirty="0"/>
              <a:t>Project Design</a:t>
            </a:r>
            <a:br>
              <a:rPr lang="en-US" dirty="0"/>
            </a:br>
            <a:r>
              <a:rPr lang="en-US" dirty="0"/>
              <a:t>(Data Flow Diagram Level 0)</a:t>
            </a:r>
            <a:endParaRPr lang="en-US"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fld>
            <a:endParaRPr lang="en-US"/>
          </a:p>
        </p:txBody>
      </p:sp>
      <p:sp>
        <p:nvSpPr>
          <p:cNvPr id="5" name="Google Shape;197;p22"/>
          <p:cNvSpPr/>
          <p:nvPr/>
        </p:nvSpPr>
        <p:spPr>
          <a:xfrm>
            <a:off x="0" y="-37324"/>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6" name="Google Shape;198;p22"/>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8" name="Date Placeholder 7"/>
          <p:cNvSpPr>
            <a:spLocks noGrp="1"/>
          </p:cNvSpPr>
          <p:nvPr>
            <p:ph type="dt" idx="10"/>
          </p:nvPr>
        </p:nvSpPr>
        <p:spPr/>
        <p:txBody>
          <a:bodyPr/>
          <a:lstStyle/>
          <a:p>
            <a:fld id="{4DB9D59B-F089-481C-82CC-A3842F5E3D12}" type="datetime1">
              <a:rPr lang="en-US" smtClean="0"/>
            </a:fld>
            <a:endParaRPr lang="en-US"/>
          </a:p>
        </p:txBody>
      </p:sp>
      <p:sp>
        <p:nvSpPr>
          <p:cNvPr id="9" name="Footer Placeholder 8"/>
          <p:cNvSpPr>
            <a:spLocks noGrp="1"/>
          </p:cNvSpPr>
          <p:nvPr>
            <p:ph type="ftr" idx="11"/>
          </p:nvPr>
        </p:nvSpPr>
        <p:spPr/>
        <p:txBody>
          <a:bodyPr/>
          <a:lstStyle/>
          <a:p>
            <a:r>
              <a:rPr lang="en-US" smtClean="0"/>
              <a:t>Final Evaluation Presentation</a:t>
            </a:r>
            <a:endParaRPr lang="en-US"/>
          </a:p>
        </p:txBody>
      </p:sp>
      <p:pic>
        <p:nvPicPr>
          <p:cNvPr id="3" name="Picture 2"/>
          <p:cNvPicPr>
            <a:picLocks noChangeAspect="1"/>
          </p:cNvPicPr>
          <p:nvPr/>
        </p:nvPicPr>
        <p:blipFill>
          <a:blip r:embed="rId1"/>
          <a:stretch>
            <a:fillRect/>
          </a:stretch>
        </p:blipFill>
        <p:spPr>
          <a:xfrm>
            <a:off x="3038475" y="2084705"/>
            <a:ext cx="3067050" cy="414337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88436" y="357609"/>
            <a:ext cx="7772400" cy="1470025"/>
          </a:xfrm>
        </p:spPr>
        <p:txBody>
          <a:bodyPr/>
          <a:lstStyle/>
          <a:p>
            <a:r>
              <a:rPr lang="en-US" dirty="0"/>
              <a:t>Project Design</a:t>
            </a:r>
            <a:br>
              <a:rPr lang="en-US" dirty="0"/>
            </a:br>
            <a:r>
              <a:rPr lang="en-US" dirty="0"/>
              <a:t>(Data Flow Diagram Level 1)</a:t>
            </a:r>
            <a:endParaRPr lang="en-US"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fld>
            <a:endParaRPr lang="en-US"/>
          </a:p>
        </p:txBody>
      </p:sp>
      <p:sp>
        <p:nvSpPr>
          <p:cNvPr id="5" name="Google Shape;197;p22"/>
          <p:cNvSpPr/>
          <p:nvPr/>
        </p:nvSpPr>
        <p:spPr>
          <a:xfrm>
            <a:off x="0" y="-37324"/>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6" name="Google Shape;198;p22"/>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8" name="Date Placeholder 7"/>
          <p:cNvSpPr>
            <a:spLocks noGrp="1"/>
          </p:cNvSpPr>
          <p:nvPr>
            <p:ph type="dt" idx="10"/>
          </p:nvPr>
        </p:nvSpPr>
        <p:spPr/>
        <p:txBody>
          <a:bodyPr/>
          <a:lstStyle/>
          <a:p>
            <a:fld id="{97372F47-9288-472B-907D-BEA5890E1021}" type="datetime1">
              <a:rPr lang="en-US" smtClean="0"/>
            </a:fld>
            <a:endParaRPr lang="en-US"/>
          </a:p>
        </p:txBody>
      </p:sp>
      <p:sp>
        <p:nvSpPr>
          <p:cNvPr id="9" name="Footer Placeholder 8"/>
          <p:cNvSpPr>
            <a:spLocks noGrp="1"/>
          </p:cNvSpPr>
          <p:nvPr>
            <p:ph type="ftr" idx="11"/>
          </p:nvPr>
        </p:nvSpPr>
        <p:spPr/>
        <p:txBody>
          <a:bodyPr/>
          <a:lstStyle/>
          <a:p>
            <a:r>
              <a:rPr lang="en-US" smtClean="0"/>
              <a:t>Final Evaluation Presentation</a:t>
            </a:r>
            <a:endParaRPr lang="en-US"/>
          </a:p>
        </p:txBody>
      </p:sp>
      <p:pic>
        <p:nvPicPr>
          <p:cNvPr id="7" name="Picture 6"/>
          <p:cNvPicPr>
            <a:picLocks noChangeAspect="1"/>
          </p:cNvPicPr>
          <p:nvPr/>
        </p:nvPicPr>
        <p:blipFill>
          <a:blip r:embed="rId1"/>
          <a:stretch>
            <a:fillRect/>
          </a:stretch>
        </p:blipFill>
        <p:spPr>
          <a:xfrm>
            <a:off x="1252855" y="1962785"/>
            <a:ext cx="6638925" cy="425767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88436" y="357609"/>
            <a:ext cx="7772400" cy="1470025"/>
          </a:xfrm>
        </p:spPr>
        <p:txBody>
          <a:bodyPr/>
          <a:lstStyle/>
          <a:p>
            <a:r>
              <a:rPr lang="en-US" dirty="0"/>
              <a:t>Project Design</a:t>
            </a:r>
            <a:br>
              <a:rPr lang="en-US" dirty="0"/>
            </a:br>
            <a:r>
              <a:rPr lang="en-US" dirty="0"/>
              <a:t>(Activity Diagram)</a:t>
            </a:r>
            <a:endParaRPr lang="en-US"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fld>
            <a:endParaRPr lang="en-US"/>
          </a:p>
        </p:txBody>
      </p:sp>
      <p:sp>
        <p:nvSpPr>
          <p:cNvPr id="5" name="Google Shape;197;p22"/>
          <p:cNvSpPr/>
          <p:nvPr/>
        </p:nvSpPr>
        <p:spPr>
          <a:xfrm>
            <a:off x="0" y="-37324"/>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6" name="Google Shape;198;p22"/>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8" name="Date Placeholder 7"/>
          <p:cNvSpPr>
            <a:spLocks noGrp="1"/>
          </p:cNvSpPr>
          <p:nvPr>
            <p:ph type="dt" idx="10"/>
          </p:nvPr>
        </p:nvSpPr>
        <p:spPr/>
        <p:txBody>
          <a:bodyPr/>
          <a:lstStyle/>
          <a:p>
            <a:fld id="{682F48DB-CB94-4EB6-89A1-221562B2A4CE}" type="datetime1">
              <a:rPr lang="en-US" smtClean="0"/>
            </a:fld>
            <a:endParaRPr lang="en-US"/>
          </a:p>
        </p:txBody>
      </p:sp>
      <p:sp>
        <p:nvSpPr>
          <p:cNvPr id="9" name="Footer Placeholder 8"/>
          <p:cNvSpPr>
            <a:spLocks noGrp="1"/>
          </p:cNvSpPr>
          <p:nvPr>
            <p:ph type="ftr" idx="11"/>
          </p:nvPr>
        </p:nvSpPr>
        <p:spPr/>
        <p:txBody>
          <a:bodyPr/>
          <a:lstStyle/>
          <a:p>
            <a:r>
              <a:rPr lang="en-US" smtClean="0"/>
              <a:t>Final Evaluation Presentation</a:t>
            </a:r>
            <a:endParaRPr lang="en-US"/>
          </a:p>
        </p:txBody>
      </p:sp>
      <p:pic>
        <p:nvPicPr>
          <p:cNvPr id="3" name="Picture 2"/>
          <p:cNvPicPr>
            <a:picLocks noChangeAspect="1"/>
          </p:cNvPicPr>
          <p:nvPr/>
        </p:nvPicPr>
        <p:blipFill>
          <a:blip r:embed="rId1"/>
          <a:stretch>
            <a:fillRect/>
          </a:stretch>
        </p:blipFill>
        <p:spPr>
          <a:xfrm>
            <a:off x="588645" y="1965325"/>
            <a:ext cx="7729855" cy="467042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88436" y="357610"/>
            <a:ext cx="7772400" cy="944718"/>
          </a:xfrm>
        </p:spPr>
        <p:txBody>
          <a:bodyPr/>
          <a:lstStyle/>
          <a:p>
            <a:pPr algn="l"/>
            <a:r>
              <a:rPr lang="en-US" sz="3600" dirty="0"/>
              <a:t>Project </a:t>
            </a:r>
            <a:r>
              <a:rPr lang="en-US" sz="3600" dirty="0" smtClean="0"/>
              <a:t>Design(Sequence </a:t>
            </a:r>
            <a:r>
              <a:rPr lang="en-US" sz="3600" dirty="0"/>
              <a:t>Diagram)</a:t>
            </a:r>
            <a:endParaRPr lang="en-US" sz="3600"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fld>
            <a:endParaRPr lang="en-US"/>
          </a:p>
        </p:txBody>
      </p:sp>
      <p:sp>
        <p:nvSpPr>
          <p:cNvPr id="5" name="Google Shape;197;p22"/>
          <p:cNvSpPr/>
          <p:nvPr/>
        </p:nvSpPr>
        <p:spPr>
          <a:xfrm>
            <a:off x="0" y="-37324"/>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6" name="Google Shape;198;p22"/>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8" name="Date Placeholder 7"/>
          <p:cNvSpPr>
            <a:spLocks noGrp="1"/>
          </p:cNvSpPr>
          <p:nvPr>
            <p:ph type="dt" idx="10"/>
          </p:nvPr>
        </p:nvSpPr>
        <p:spPr/>
        <p:txBody>
          <a:bodyPr/>
          <a:lstStyle/>
          <a:p>
            <a:fld id="{6958469B-FBEF-444C-9186-3E22E92DF70E}" type="datetime1">
              <a:rPr lang="en-US" smtClean="0"/>
            </a:fld>
            <a:endParaRPr lang="en-US"/>
          </a:p>
        </p:txBody>
      </p:sp>
      <p:sp>
        <p:nvSpPr>
          <p:cNvPr id="9" name="Footer Placeholder 8"/>
          <p:cNvSpPr>
            <a:spLocks noGrp="1"/>
          </p:cNvSpPr>
          <p:nvPr>
            <p:ph type="ftr" idx="11"/>
          </p:nvPr>
        </p:nvSpPr>
        <p:spPr/>
        <p:txBody>
          <a:bodyPr/>
          <a:lstStyle/>
          <a:p>
            <a:r>
              <a:rPr lang="en-US" smtClean="0"/>
              <a:t>Final Evaluation Presentation</a:t>
            </a:r>
            <a:endParaRPr lang="en-US"/>
          </a:p>
        </p:txBody>
      </p:sp>
      <p:pic>
        <p:nvPicPr>
          <p:cNvPr id="3" name="Picture 2"/>
          <p:cNvPicPr>
            <a:picLocks noChangeAspect="1"/>
          </p:cNvPicPr>
          <p:nvPr/>
        </p:nvPicPr>
        <p:blipFill>
          <a:blip r:embed="rId1"/>
          <a:srcRect l="2547" t="8938" r="5093" b="14610"/>
          <a:stretch>
            <a:fillRect/>
          </a:stretch>
        </p:blipFill>
        <p:spPr>
          <a:xfrm>
            <a:off x="1185545" y="1302385"/>
            <a:ext cx="6217920" cy="463867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88436" y="357610"/>
            <a:ext cx="7772400" cy="944718"/>
          </a:xfrm>
        </p:spPr>
        <p:txBody>
          <a:bodyPr/>
          <a:lstStyle/>
          <a:p>
            <a:pPr algn="l"/>
            <a:r>
              <a:rPr lang="en-US" sz="3600" dirty="0"/>
              <a:t>                    Implementation</a:t>
            </a:r>
            <a:endParaRPr lang="en-US" sz="3600"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fld>
            <a:endParaRPr lang="en-US"/>
          </a:p>
        </p:txBody>
      </p:sp>
      <p:sp>
        <p:nvSpPr>
          <p:cNvPr id="5" name="Google Shape;197;p22"/>
          <p:cNvSpPr/>
          <p:nvPr/>
        </p:nvSpPr>
        <p:spPr>
          <a:xfrm>
            <a:off x="0" y="-37324"/>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6" name="Google Shape;198;p22"/>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8" name="Date Placeholder 7"/>
          <p:cNvSpPr>
            <a:spLocks noGrp="1"/>
          </p:cNvSpPr>
          <p:nvPr>
            <p:ph type="dt" idx="10"/>
          </p:nvPr>
        </p:nvSpPr>
        <p:spPr/>
        <p:txBody>
          <a:bodyPr/>
          <a:lstStyle/>
          <a:p>
            <a:fld id="{6958469B-FBEF-444C-9186-3E22E92DF70E}" type="datetime1">
              <a:rPr lang="en-US" smtClean="0"/>
            </a:fld>
            <a:endParaRPr lang="en-US"/>
          </a:p>
        </p:txBody>
      </p:sp>
      <p:sp>
        <p:nvSpPr>
          <p:cNvPr id="9" name="Footer Placeholder 8"/>
          <p:cNvSpPr>
            <a:spLocks noGrp="1"/>
          </p:cNvSpPr>
          <p:nvPr>
            <p:ph type="ftr" idx="11"/>
          </p:nvPr>
        </p:nvSpPr>
        <p:spPr/>
        <p:txBody>
          <a:bodyPr/>
          <a:lstStyle/>
          <a:p>
            <a:r>
              <a:rPr lang="en-US" smtClean="0"/>
              <a:t>Final Evaluation Presentation</a:t>
            </a:r>
            <a:endParaRPr lang="en-US"/>
          </a:p>
        </p:txBody>
      </p:sp>
      <p:sp>
        <p:nvSpPr>
          <p:cNvPr id="7" name="Text Box 6"/>
          <p:cNvSpPr txBox="1"/>
          <p:nvPr/>
        </p:nvSpPr>
        <p:spPr>
          <a:xfrm>
            <a:off x="688340" y="1342390"/>
            <a:ext cx="7815580" cy="3538220"/>
          </a:xfrm>
          <a:prstGeom prst="rect">
            <a:avLst/>
          </a:prstGeom>
          <a:noFill/>
        </p:spPr>
        <p:txBody>
          <a:bodyPr wrap="square" rtlCol="0">
            <a:spAutoFit/>
          </a:bodyPr>
          <a:p>
            <a:endParaRPr lang="en-US" sz="2000" b="1"/>
          </a:p>
          <a:p>
            <a:endParaRPr lang="en-US" sz="2000" b="1"/>
          </a:p>
          <a:p>
            <a:r>
              <a:rPr lang="en-US" sz="2800" b="1"/>
              <a:t>Pre Processing:</a:t>
            </a:r>
            <a:endParaRPr lang="en-US" sz="2800" b="1"/>
          </a:p>
          <a:p>
            <a:endParaRPr lang="en-US"/>
          </a:p>
          <a:p>
            <a:endParaRPr lang="en-US"/>
          </a:p>
          <a:p>
            <a:pPr marL="285750" indent="-285750">
              <a:buFont typeface="Arial" panose="020B0604020202020204" pitchFamily="34" charset="0"/>
              <a:buChar char="•"/>
            </a:pPr>
            <a:r>
              <a:rPr lang="en-US" sz="2000" b="1"/>
              <a:t>Converted Audio mp3 to wav form</a:t>
            </a:r>
            <a:endParaRPr lang="en-US" sz="2000" b="1"/>
          </a:p>
          <a:p>
            <a:pPr marL="0" indent="0">
              <a:buFont typeface="Arial" panose="020B0604020202020204" pitchFamily="34" charset="0"/>
              <a:buNone/>
            </a:pPr>
            <a:endParaRPr lang="en-US" sz="2000" b="1"/>
          </a:p>
          <a:p>
            <a:pPr marL="285750" indent="-285750">
              <a:buFont typeface="Arial" panose="020B0604020202020204" pitchFamily="34" charset="0"/>
              <a:buChar char="•"/>
            </a:pPr>
            <a:r>
              <a:rPr lang="en-US" sz="2000" b="1"/>
              <a:t>Noise Removal</a:t>
            </a:r>
            <a:endParaRPr lang="en-US" sz="2000" b="1"/>
          </a:p>
          <a:p>
            <a:pPr marL="0" indent="0">
              <a:buFont typeface="Arial" panose="020B0604020202020204" pitchFamily="34" charset="0"/>
              <a:buNone/>
            </a:pPr>
            <a:endParaRPr lang="en-US" sz="2000" b="1"/>
          </a:p>
          <a:p>
            <a:pPr marL="285750" indent="-285750">
              <a:buFont typeface="Arial" panose="020B0604020202020204" pitchFamily="34" charset="0"/>
              <a:buChar char="•"/>
            </a:pPr>
            <a:r>
              <a:rPr lang="en-US" sz="2000" b="1"/>
              <a:t>Silence/Pause Detection</a:t>
            </a:r>
            <a:endParaRPr lang="en-US" sz="2000" b="1"/>
          </a:p>
          <a:p>
            <a:pPr marL="285750" indent="-285750"/>
            <a:endParaRPr lang="en-US"/>
          </a:p>
          <a:p>
            <a:endParaRPr 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88436" y="357610"/>
            <a:ext cx="7772400" cy="944718"/>
          </a:xfrm>
        </p:spPr>
        <p:txBody>
          <a:bodyPr/>
          <a:lstStyle/>
          <a:p>
            <a:pPr algn="l"/>
            <a:r>
              <a:rPr lang="en-US" sz="3600" dirty="0"/>
              <a:t>                    </a:t>
            </a:r>
            <a:r>
              <a:rPr lang="en-US" sz="3600" b="1" dirty="0"/>
              <a:t>Implementation</a:t>
            </a:r>
            <a:endParaRPr lang="en-US" sz="3600" b="1"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fld>
            <a:endParaRPr lang="en-US"/>
          </a:p>
        </p:txBody>
      </p:sp>
      <p:sp>
        <p:nvSpPr>
          <p:cNvPr id="5" name="Google Shape;197;p22"/>
          <p:cNvSpPr/>
          <p:nvPr/>
        </p:nvSpPr>
        <p:spPr>
          <a:xfrm>
            <a:off x="0" y="-37324"/>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6" name="Google Shape;198;p22"/>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8" name="Date Placeholder 7"/>
          <p:cNvSpPr>
            <a:spLocks noGrp="1"/>
          </p:cNvSpPr>
          <p:nvPr>
            <p:ph type="dt" idx="10"/>
          </p:nvPr>
        </p:nvSpPr>
        <p:spPr/>
        <p:txBody>
          <a:bodyPr/>
          <a:lstStyle/>
          <a:p>
            <a:fld id="{6958469B-FBEF-444C-9186-3E22E92DF70E}" type="datetime1">
              <a:rPr lang="en-US" smtClean="0"/>
            </a:fld>
            <a:endParaRPr lang="en-US"/>
          </a:p>
        </p:txBody>
      </p:sp>
      <p:sp>
        <p:nvSpPr>
          <p:cNvPr id="9" name="Footer Placeholder 8"/>
          <p:cNvSpPr>
            <a:spLocks noGrp="1"/>
          </p:cNvSpPr>
          <p:nvPr>
            <p:ph type="ftr" idx="11"/>
          </p:nvPr>
        </p:nvSpPr>
        <p:spPr/>
        <p:txBody>
          <a:bodyPr/>
          <a:lstStyle/>
          <a:p>
            <a:r>
              <a:rPr lang="en-US" smtClean="0"/>
              <a:t>Final Evaluation Presentation</a:t>
            </a:r>
            <a:endParaRPr lang="en-US"/>
          </a:p>
        </p:txBody>
      </p:sp>
      <p:sp>
        <p:nvSpPr>
          <p:cNvPr id="7" name="Text Box 6"/>
          <p:cNvSpPr txBox="1"/>
          <p:nvPr/>
        </p:nvSpPr>
        <p:spPr>
          <a:xfrm>
            <a:off x="688340" y="1342390"/>
            <a:ext cx="7815580" cy="4769485"/>
          </a:xfrm>
          <a:prstGeom prst="rect">
            <a:avLst/>
          </a:prstGeom>
          <a:noFill/>
        </p:spPr>
        <p:txBody>
          <a:bodyPr wrap="square" rtlCol="0">
            <a:spAutoFit/>
          </a:bodyPr>
          <a:p>
            <a:endParaRPr lang="en-US" sz="2000" b="1"/>
          </a:p>
          <a:p>
            <a:endParaRPr lang="en-US" sz="2000" b="1"/>
          </a:p>
          <a:p>
            <a:r>
              <a:rPr lang="en-US" sz="2800" b="1"/>
              <a:t>Feature Extraction:</a:t>
            </a:r>
            <a:endParaRPr lang="en-US" sz="2800" b="1"/>
          </a:p>
          <a:p>
            <a:endParaRPr lang="en-US"/>
          </a:p>
          <a:p>
            <a:endParaRPr lang="en-US"/>
          </a:p>
          <a:p>
            <a:pPr marL="285750" indent="-285750">
              <a:buFont typeface="Arial" panose="020B0604020202020204" pitchFamily="34" charset="0"/>
              <a:buChar char="•"/>
            </a:pPr>
            <a:r>
              <a:rPr lang="en-US" sz="2000" b="1"/>
              <a:t>Extracting MFFC features</a:t>
            </a:r>
            <a:endParaRPr lang="en-US" sz="2000" b="1"/>
          </a:p>
          <a:p>
            <a:pPr marL="0" indent="0">
              <a:buFont typeface="Arial" panose="020B0604020202020204" pitchFamily="34" charset="0"/>
              <a:buNone/>
            </a:pPr>
            <a:endParaRPr lang="en-US" sz="2000" b="1"/>
          </a:p>
          <a:p>
            <a:pPr marL="285750" indent="-285750">
              <a:buFont typeface="Arial" panose="020B0604020202020204" pitchFamily="34" charset="0"/>
              <a:buChar char="•"/>
            </a:pPr>
            <a:r>
              <a:rPr lang="en-US" sz="2000" b="1"/>
              <a:t>Resize MFCC</a:t>
            </a:r>
            <a:endParaRPr lang="en-US" sz="2000" b="1"/>
          </a:p>
          <a:p>
            <a:pPr marL="0" indent="0">
              <a:buFont typeface="Arial" panose="020B0604020202020204" pitchFamily="34" charset="0"/>
              <a:buNone/>
            </a:pPr>
            <a:endParaRPr lang="en-US" sz="2000" b="1"/>
          </a:p>
          <a:p>
            <a:pPr marL="285750" indent="-285750">
              <a:buFont typeface="Arial" panose="020B0604020202020204" pitchFamily="34" charset="0"/>
              <a:buChar char="•"/>
            </a:pPr>
            <a:r>
              <a:rPr lang="en-US" sz="2000" b="1"/>
              <a:t>Label MFCC</a:t>
            </a:r>
            <a:endParaRPr lang="en-US" sz="2000" b="1"/>
          </a:p>
          <a:p>
            <a:pPr marL="0" indent="0">
              <a:buFont typeface="Arial" panose="020B0604020202020204" pitchFamily="34" charset="0"/>
              <a:buNone/>
            </a:pPr>
            <a:endParaRPr lang="en-US" sz="2000" b="1"/>
          </a:p>
          <a:p>
            <a:pPr marL="285750" indent="-285750">
              <a:buFont typeface="Arial" panose="020B0604020202020204" pitchFamily="34" charset="0"/>
              <a:buChar char="•"/>
            </a:pPr>
            <a:r>
              <a:rPr lang="en-US" sz="2000" b="1"/>
              <a:t>Split Data into Training and Testing data</a:t>
            </a:r>
            <a:endParaRPr lang="en-US" sz="2000" b="1"/>
          </a:p>
          <a:p>
            <a:pPr marL="285750" indent="-285750">
              <a:buFont typeface="Arial" panose="020B0604020202020204" pitchFamily="34" charset="0"/>
              <a:buChar char="•"/>
            </a:pPr>
            <a:endParaRPr lang="en-US" sz="2000" b="1"/>
          </a:p>
          <a:p>
            <a:pPr marL="285750" indent="-285750">
              <a:buFont typeface="Arial" panose="020B0604020202020204" pitchFamily="34" charset="0"/>
              <a:buChar char="•"/>
            </a:pPr>
            <a:r>
              <a:rPr lang="en-US" sz="2000" b="1"/>
              <a:t>Standardize MFFC features</a:t>
            </a:r>
            <a:endParaRPr lang="en-US" sz="2000" b="1"/>
          </a:p>
          <a:p>
            <a:pPr marL="0" indent="0">
              <a:buFont typeface="Arial" panose="020B0604020202020204" pitchFamily="34" charset="0"/>
              <a:buNone/>
            </a:pPr>
            <a:endParaRPr lang="en-US"/>
          </a:p>
          <a:p>
            <a:endParaRPr lang="en-US"/>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88436" y="357610"/>
            <a:ext cx="7772400" cy="944718"/>
          </a:xfrm>
        </p:spPr>
        <p:txBody>
          <a:bodyPr/>
          <a:lstStyle/>
          <a:p>
            <a:pPr algn="l"/>
            <a:r>
              <a:rPr lang="en-US" sz="3600" dirty="0"/>
              <a:t>                    </a:t>
            </a:r>
            <a:r>
              <a:rPr lang="en-US" sz="3600" b="1" dirty="0"/>
              <a:t>Implementation</a:t>
            </a:r>
            <a:endParaRPr lang="en-US" sz="3600" b="1" dirty="0"/>
          </a:p>
        </p:txBody>
      </p:sp>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fld>
            <a:endParaRPr lang="en-US"/>
          </a:p>
        </p:txBody>
      </p:sp>
      <p:sp>
        <p:nvSpPr>
          <p:cNvPr id="5" name="Google Shape;197;p22"/>
          <p:cNvSpPr/>
          <p:nvPr/>
        </p:nvSpPr>
        <p:spPr>
          <a:xfrm>
            <a:off x="0" y="-37324"/>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6" name="Google Shape;198;p22"/>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8" name="Date Placeholder 7"/>
          <p:cNvSpPr>
            <a:spLocks noGrp="1"/>
          </p:cNvSpPr>
          <p:nvPr>
            <p:ph type="dt" idx="10"/>
          </p:nvPr>
        </p:nvSpPr>
        <p:spPr/>
        <p:txBody>
          <a:bodyPr/>
          <a:lstStyle/>
          <a:p>
            <a:fld id="{6958469B-FBEF-444C-9186-3E22E92DF70E}" type="datetime1">
              <a:rPr lang="en-US" smtClean="0"/>
            </a:fld>
            <a:endParaRPr lang="en-US"/>
          </a:p>
        </p:txBody>
      </p:sp>
      <p:sp>
        <p:nvSpPr>
          <p:cNvPr id="9" name="Footer Placeholder 8"/>
          <p:cNvSpPr>
            <a:spLocks noGrp="1"/>
          </p:cNvSpPr>
          <p:nvPr>
            <p:ph type="ftr" idx="11"/>
          </p:nvPr>
        </p:nvSpPr>
        <p:spPr/>
        <p:txBody>
          <a:bodyPr/>
          <a:lstStyle/>
          <a:p>
            <a:r>
              <a:rPr lang="en-US" smtClean="0"/>
              <a:t>Final Evaluation Presentation</a:t>
            </a:r>
            <a:endParaRPr lang="en-US"/>
          </a:p>
        </p:txBody>
      </p:sp>
      <p:sp>
        <p:nvSpPr>
          <p:cNvPr id="7" name="Text Box 6"/>
          <p:cNvSpPr txBox="1"/>
          <p:nvPr/>
        </p:nvSpPr>
        <p:spPr>
          <a:xfrm>
            <a:off x="688340" y="1342390"/>
            <a:ext cx="7815580" cy="4461510"/>
          </a:xfrm>
          <a:prstGeom prst="rect">
            <a:avLst/>
          </a:prstGeom>
          <a:noFill/>
        </p:spPr>
        <p:txBody>
          <a:bodyPr wrap="square" rtlCol="0">
            <a:spAutoFit/>
          </a:bodyPr>
          <a:p>
            <a:endParaRPr lang="en-US" sz="2000" b="1"/>
          </a:p>
          <a:p>
            <a:endParaRPr lang="en-US" sz="2000" b="1"/>
          </a:p>
          <a:p>
            <a:r>
              <a:rPr lang="en-US" sz="2800" b="1"/>
              <a:t>Training CNN Model</a:t>
            </a:r>
            <a:endParaRPr lang="en-US" sz="2800" b="1"/>
          </a:p>
          <a:p>
            <a:endParaRPr lang="en-US"/>
          </a:p>
          <a:p>
            <a:endParaRPr lang="en-US"/>
          </a:p>
          <a:p>
            <a:pPr marL="285750" indent="-285750">
              <a:buFont typeface="Arial" panose="020B0604020202020204" pitchFamily="34" charset="0"/>
              <a:buChar char="•"/>
            </a:pPr>
            <a:r>
              <a:rPr lang="en-US" sz="2000" b="1"/>
              <a:t>Feeding the Extracted MFCC to CNN as input vector</a:t>
            </a:r>
            <a:endParaRPr lang="en-US" sz="2000" b="1"/>
          </a:p>
          <a:p>
            <a:pPr marL="0" indent="0">
              <a:buFont typeface="Arial" panose="020B0604020202020204" pitchFamily="34" charset="0"/>
              <a:buNone/>
            </a:pPr>
            <a:endParaRPr lang="en-US" sz="2000" b="1"/>
          </a:p>
          <a:p>
            <a:pPr marL="285750" indent="-285750">
              <a:buFont typeface="Arial" panose="020B0604020202020204" pitchFamily="34" charset="0"/>
              <a:buChar char="•"/>
            </a:pPr>
            <a:r>
              <a:rPr lang="en-US" sz="2000" b="1"/>
              <a:t>Consist of 7 Layers</a:t>
            </a:r>
            <a:endParaRPr lang="en-US" sz="2000" b="1"/>
          </a:p>
          <a:p>
            <a:pPr marL="0" indent="0">
              <a:buFont typeface="Arial" panose="020B0604020202020204" pitchFamily="34" charset="0"/>
              <a:buNone/>
            </a:pPr>
            <a:endParaRPr lang="en-US" sz="2000" b="1"/>
          </a:p>
          <a:p>
            <a:pPr marL="285750" indent="-285750">
              <a:buFont typeface="Arial" panose="020B0604020202020204" pitchFamily="34" charset="0"/>
              <a:buChar char="•"/>
            </a:pPr>
            <a:r>
              <a:rPr lang="en-US" sz="2000" b="1"/>
              <a:t>Accent Classification in 6 classes</a:t>
            </a:r>
            <a:endParaRPr lang="en-US" sz="2000" b="1"/>
          </a:p>
          <a:p>
            <a:pPr marL="285750" indent="-285750">
              <a:buFont typeface="Arial" panose="020B0604020202020204" pitchFamily="34" charset="0"/>
              <a:buChar char="•"/>
            </a:pPr>
            <a:endParaRPr lang="en-US" sz="2000" b="1"/>
          </a:p>
          <a:p>
            <a:pPr marL="285750" indent="-285750">
              <a:buFont typeface="Arial" panose="020B0604020202020204" pitchFamily="34" charset="0"/>
              <a:buChar char="•"/>
            </a:pPr>
            <a:r>
              <a:rPr lang="en-US" sz="2000" b="1"/>
              <a:t>Model Trained: On the basis of this training model classifies user accent.</a:t>
            </a:r>
            <a:endParaRPr lang="en-US" sz="2000" b="1"/>
          </a:p>
          <a:p>
            <a:pPr marL="0" indent="0">
              <a:buFont typeface="Arial" panose="020B0604020202020204" pitchFamily="34" charset="0"/>
              <a:buNone/>
            </a:pPr>
            <a:endParaRPr lang="en-US"/>
          </a:p>
          <a:p>
            <a:endParaRPr 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fld>
            <a:endParaRPr lang="en-US"/>
          </a:p>
        </p:txBody>
      </p:sp>
      <p:sp>
        <p:nvSpPr>
          <p:cNvPr id="5" name="Google Shape;188;p21"/>
          <p:cNvSpPr/>
          <p:nvPr/>
        </p:nvSpPr>
        <p:spPr>
          <a:xfrm>
            <a:off x="8845648" y="-213"/>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6" name="Google Shape;188;p21"/>
          <p:cNvSpPr/>
          <p:nvPr/>
        </p:nvSpPr>
        <p:spPr>
          <a:xfrm>
            <a:off x="0" y="-14068"/>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9" name="TextBox 8"/>
          <p:cNvSpPr txBox="1"/>
          <p:nvPr/>
        </p:nvSpPr>
        <p:spPr>
          <a:xfrm>
            <a:off x="835485" y="1282931"/>
            <a:ext cx="2590801" cy="521970"/>
          </a:xfrm>
          <a:prstGeom prst="rect">
            <a:avLst/>
          </a:prstGeom>
          <a:noFill/>
        </p:spPr>
        <p:txBody>
          <a:bodyPr wrap="square" rtlCol="0">
            <a:spAutoFit/>
          </a:bodyPr>
          <a:lstStyle/>
          <a:p>
            <a:r>
              <a:rPr lang="en-US" sz="2800" b="1" dirty="0">
                <a:latin typeface="Calibri" panose="020F0502020204030204" pitchFamily="34" charset="0"/>
                <a:cs typeface="Calibri" panose="020F0502020204030204" pitchFamily="34" charset="0"/>
              </a:rPr>
              <a:t>Home Screen</a:t>
            </a:r>
            <a:endParaRPr lang="en-US" sz="2800" b="1" dirty="0">
              <a:latin typeface="Calibri" panose="020F0502020204030204" pitchFamily="34" charset="0"/>
              <a:cs typeface="Calibri" panose="020F0502020204030204" pitchFamily="34" charset="0"/>
            </a:endParaRPr>
          </a:p>
        </p:txBody>
      </p:sp>
      <p:sp>
        <p:nvSpPr>
          <p:cNvPr id="2" name="Date Placeholder 1"/>
          <p:cNvSpPr>
            <a:spLocks noGrp="1"/>
          </p:cNvSpPr>
          <p:nvPr>
            <p:ph type="dt" idx="10"/>
          </p:nvPr>
        </p:nvSpPr>
        <p:spPr/>
        <p:txBody>
          <a:bodyPr/>
          <a:lstStyle/>
          <a:p>
            <a:fld id="{624B8B25-EE7C-4317-A7EE-E61D4C1D7414}" type="datetime1">
              <a:rPr lang="en-US" smtClean="0"/>
            </a:fld>
            <a:endParaRPr lang="en-US"/>
          </a:p>
        </p:txBody>
      </p:sp>
      <p:sp>
        <p:nvSpPr>
          <p:cNvPr id="3" name="Footer Placeholder 2"/>
          <p:cNvSpPr>
            <a:spLocks noGrp="1"/>
          </p:cNvSpPr>
          <p:nvPr>
            <p:ph type="ftr" idx="11"/>
          </p:nvPr>
        </p:nvSpPr>
        <p:spPr/>
        <p:txBody>
          <a:bodyPr/>
          <a:lstStyle/>
          <a:p>
            <a:r>
              <a:rPr lang="en-US" smtClean="0"/>
              <a:t>Final Evaluation Presentation</a:t>
            </a:r>
            <a:endParaRPr lang="en-US"/>
          </a:p>
        </p:txBody>
      </p:sp>
      <p:pic>
        <p:nvPicPr>
          <p:cNvPr id="8" name="Picture 7"/>
          <p:cNvPicPr>
            <a:picLocks noChangeAspect="1"/>
          </p:cNvPicPr>
          <p:nvPr/>
        </p:nvPicPr>
        <p:blipFill>
          <a:blip r:embed="rId1"/>
          <a:stretch>
            <a:fillRect/>
          </a:stretch>
        </p:blipFill>
        <p:spPr>
          <a:xfrm>
            <a:off x="3124200" y="1804670"/>
            <a:ext cx="2457450" cy="4369435"/>
          </a:xfrm>
          <a:prstGeom prst="rect">
            <a:avLst/>
          </a:prstGeom>
        </p:spPr>
      </p:pic>
      <p:sp>
        <p:nvSpPr>
          <p:cNvPr id="7" name="Text Box 6"/>
          <p:cNvSpPr txBox="1"/>
          <p:nvPr/>
        </p:nvSpPr>
        <p:spPr>
          <a:xfrm>
            <a:off x="1360170" y="386715"/>
            <a:ext cx="5715000" cy="521970"/>
          </a:xfrm>
          <a:prstGeom prst="rect">
            <a:avLst/>
          </a:prstGeom>
          <a:noFill/>
        </p:spPr>
        <p:txBody>
          <a:bodyPr wrap="square" rtlCol="0">
            <a:spAutoFit/>
          </a:bodyPr>
          <a:p>
            <a:r>
              <a:rPr lang="en-US" sz="2800">
                <a:latin typeface="Arial Black" panose="020B0A04020102020204" charset="0"/>
                <a:cs typeface="Arial Black" panose="020B0A04020102020204" charset="0"/>
              </a:rPr>
              <a:t>           User Interface</a:t>
            </a:r>
            <a:endParaRPr lang="en-US" sz="2800">
              <a:latin typeface="Arial Black" panose="020B0A04020102020204" charset="0"/>
              <a:cs typeface="Arial Black" panose="020B0A04020102020204"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fld>
            <a:endParaRPr lang="en-US"/>
          </a:p>
        </p:txBody>
      </p:sp>
      <p:sp>
        <p:nvSpPr>
          <p:cNvPr id="6" name="Google Shape;188;p21"/>
          <p:cNvSpPr/>
          <p:nvPr/>
        </p:nvSpPr>
        <p:spPr>
          <a:xfrm>
            <a:off x="8845648" y="-14068"/>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7" name="Google Shape;188;p21"/>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8" name="Rectangle 7"/>
          <p:cNvSpPr/>
          <p:nvPr/>
        </p:nvSpPr>
        <p:spPr>
          <a:xfrm>
            <a:off x="3420843" y="340478"/>
            <a:ext cx="1368425" cy="583565"/>
          </a:xfrm>
          <a:prstGeom prst="rect">
            <a:avLst/>
          </a:prstGeom>
        </p:spPr>
        <p:txBody>
          <a:bodyPr wrap="none">
            <a:spAutoFit/>
          </a:bodyPr>
          <a:lstStyle/>
          <a:p>
            <a:r>
              <a:rPr lang="en-US" sz="3200" b="1" dirty="0">
                <a:latin typeface="Calibri" panose="020F0502020204030204" pitchFamily="34" charset="0"/>
                <a:cs typeface="Calibri" panose="020F0502020204030204" pitchFamily="34" charset="0"/>
              </a:rPr>
              <a:t>SignUp</a:t>
            </a:r>
            <a:endParaRPr lang="en-US" sz="3200" b="1" dirty="0">
              <a:latin typeface="Calibri" panose="020F0502020204030204" pitchFamily="34" charset="0"/>
              <a:cs typeface="Calibri" panose="020F0502020204030204" pitchFamily="34" charset="0"/>
            </a:endParaRPr>
          </a:p>
        </p:txBody>
      </p:sp>
      <p:sp>
        <p:nvSpPr>
          <p:cNvPr id="2" name="Date Placeholder 1"/>
          <p:cNvSpPr>
            <a:spLocks noGrp="1"/>
          </p:cNvSpPr>
          <p:nvPr>
            <p:ph type="dt" idx="10"/>
          </p:nvPr>
        </p:nvSpPr>
        <p:spPr/>
        <p:txBody>
          <a:bodyPr/>
          <a:lstStyle/>
          <a:p>
            <a:fld id="{A3BF83C4-D75B-4A3B-95F9-2A45CFC23D19}" type="datetime1">
              <a:rPr lang="en-US" smtClean="0"/>
            </a:fld>
            <a:endParaRPr lang="en-US"/>
          </a:p>
        </p:txBody>
      </p:sp>
      <p:sp>
        <p:nvSpPr>
          <p:cNvPr id="3" name="Footer Placeholder 2"/>
          <p:cNvSpPr>
            <a:spLocks noGrp="1"/>
          </p:cNvSpPr>
          <p:nvPr>
            <p:ph type="ftr" idx="11"/>
          </p:nvPr>
        </p:nvSpPr>
        <p:spPr/>
        <p:txBody>
          <a:bodyPr/>
          <a:lstStyle/>
          <a:p>
            <a:r>
              <a:rPr lang="en-US" smtClean="0"/>
              <a:t>Final Evaluation Presentation</a:t>
            </a:r>
            <a:endParaRPr lang="en-US"/>
          </a:p>
        </p:txBody>
      </p:sp>
      <p:pic>
        <p:nvPicPr>
          <p:cNvPr id="10" name="Picture Placeholder 9" descr="WhatsApp Image 2020-12-06 at 4.40.11 AM"/>
          <p:cNvPicPr>
            <a:picLocks noChangeAspect="1"/>
          </p:cNvPicPr>
          <p:nvPr>
            <p:ph type="pic" idx="2"/>
          </p:nvPr>
        </p:nvPicPr>
        <p:blipFill>
          <a:blip r:embed="rId1"/>
          <a:stretch>
            <a:fillRect/>
          </a:stretch>
        </p:blipFill>
        <p:spPr>
          <a:xfrm>
            <a:off x="2808605" y="923925"/>
            <a:ext cx="2976245" cy="529145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fld>
            <a:endParaRPr lang="en-US"/>
          </a:p>
        </p:txBody>
      </p:sp>
      <p:sp>
        <p:nvSpPr>
          <p:cNvPr id="3" name="Google Shape;188;p21"/>
          <p:cNvSpPr/>
          <p:nvPr/>
        </p:nvSpPr>
        <p:spPr>
          <a:xfrm>
            <a:off x="8845648" y="-14068"/>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 name="Google Shape;188;p21"/>
          <p:cNvSpPr/>
          <p:nvPr/>
        </p:nvSpPr>
        <p:spPr>
          <a:xfrm>
            <a:off x="13855" y="-14068"/>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7" name="Rectangle 6"/>
          <p:cNvSpPr/>
          <p:nvPr/>
        </p:nvSpPr>
        <p:spPr>
          <a:xfrm>
            <a:off x="3673337" y="209043"/>
            <a:ext cx="1083310" cy="583565"/>
          </a:xfrm>
          <a:prstGeom prst="rect">
            <a:avLst/>
          </a:prstGeom>
        </p:spPr>
        <p:txBody>
          <a:bodyPr wrap="none">
            <a:spAutoFit/>
          </a:bodyPr>
          <a:lstStyle/>
          <a:p>
            <a:r>
              <a:rPr lang="en-US" sz="3200" b="1" dirty="0">
                <a:latin typeface="Calibri" panose="020F0502020204030204" pitchFamily="34" charset="0"/>
                <a:cs typeface="Calibri" panose="020F0502020204030204" pitchFamily="34" charset="0"/>
              </a:rPr>
              <a:t>Login</a:t>
            </a:r>
            <a:endParaRPr lang="en-US" sz="3200" b="1" dirty="0">
              <a:latin typeface="Calibri" panose="020F0502020204030204" pitchFamily="34" charset="0"/>
              <a:cs typeface="Calibri" panose="020F0502020204030204" pitchFamily="34" charset="0"/>
            </a:endParaRPr>
          </a:p>
        </p:txBody>
      </p:sp>
      <p:sp>
        <p:nvSpPr>
          <p:cNvPr id="5" name="Date Placeholder 4"/>
          <p:cNvSpPr>
            <a:spLocks noGrp="1"/>
          </p:cNvSpPr>
          <p:nvPr>
            <p:ph type="dt" idx="10"/>
          </p:nvPr>
        </p:nvSpPr>
        <p:spPr/>
        <p:txBody>
          <a:bodyPr/>
          <a:lstStyle/>
          <a:p>
            <a:fld id="{9FE80767-1BDF-4DCB-8E1F-34B90BA0C9FC}" type="datetime1">
              <a:rPr lang="en-US" smtClean="0"/>
            </a:fld>
            <a:endParaRPr lang="en-US"/>
          </a:p>
        </p:txBody>
      </p:sp>
      <p:sp>
        <p:nvSpPr>
          <p:cNvPr id="6" name="Footer Placeholder 5"/>
          <p:cNvSpPr>
            <a:spLocks noGrp="1"/>
          </p:cNvSpPr>
          <p:nvPr>
            <p:ph type="ftr" idx="11"/>
          </p:nvPr>
        </p:nvSpPr>
        <p:spPr/>
        <p:txBody>
          <a:bodyPr/>
          <a:lstStyle/>
          <a:p>
            <a:r>
              <a:rPr lang="en-US" smtClean="0"/>
              <a:t>Final Evaluation Presentation</a:t>
            </a:r>
            <a:endParaRPr lang="en-US"/>
          </a:p>
        </p:txBody>
      </p:sp>
      <p:pic>
        <p:nvPicPr>
          <p:cNvPr id="9" name="Picture 8"/>
          <p:cNvPicPr>
            <a:picLocks noChangeAspect="1"/>
          </p:cNvPicPr>
          <p:nvPr/>
        </p:nvPicPr>
        <p:blipFill>
          <a:blip r:embed="rId1"/>
          <a:stretch>
            <a:fillRect/>
          </a:stretch>
        </p:blipFill>
        <p:spPr>
          <a:xfrm>
            <a:off x="2834005" y="940435"/>
            <a:ext cx="3046095" cy="541591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pic>
        <p:nvPicPr>
          <p:cNvPr id="113" name="Google Shape;113;p15"/>
          <p:cNvPicPr preferRelativeResize="0"/>
          <p:nvPr/>
        </p:nvPicPr>
        <p:blipFill rotWithShape="1">
          <a:blip r:embed="rId1"/>
          <a:srcRect/>
          <a:stretch>
            <a:fillRect/>
          </a:stretch>
        </p:blipFill>
        <p:spPr>
          <a:xfrm>
            <a:off x="7699248" y="301752"/>
            <a:ext cx="841248" cy="841248"/>
          </a:xfrm>
          <a:prstGeom prst="rect">
            <a:avLst/>
          </a:prstGeom>
          <a:noFill/>
          <a:ln>
            <a:noFill/>
          </a:ln>
        </p:spPr>
      </p:pic>
      <p:sp>
        <p:nvSpPr>
          <p:cNvPr id="114" name="Google Shape;114;p1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panose="020F0502020204030204"/>
              <a:buNone/>
            </a:pPr>
            <a:r>
              <a:rPr lang="en-US"/>
              <a:t>Outline</a:t>
            </a:r>
            <a:endParaRPr lang="en-US"/>
          </a:p>
        </p:txBody>
      </p:sp>
      <p:sp>
        <p:nvSpPr>
          <p:cNvPr id="115" name="Google Shape;115;p15"/>
          <p:cNvSpPr txBox="1">
            <a:spLocks noGrp="1"/>
          </p:cNvSpPr>
          <p:nvPr>
            <p:ph type="body" idx="1"/>
          </p:nvPr>
        </p:nvSpPr>
        <p:spPr>
          <a:xfrm>
            <a:off x="457200" y="1600200"/>
            <a:ext cx="7848600" cy="4525963"/>
          </a:xfrm>
          <a:prstGeom prst="rect">
            <a:avLst/>
          </a:prstGeom>
          <a:noFill/>
          <a:ln>
            <a:noFill/>
          </a:ln>
        </p:spPr>
        <p:txBody>
          <a:bodyPr spcFirstLastPara="1" wrap="square" lIns="91425" tIns="45700" rIns="91425" bIns="45700" anchor="t" anchorCtr="0">
            <a:noAutofit/>
          </a:bodyPr>
          <a:lstStyle/>
          <a:p>
            <a:r>
              <a:rPr lang="en-US" sz="1800" dirty="0"/>
              <a:t>Introduction</a:t>
            </a:r>
            <a:endParaRPr lang="en-US" sz="1800" dirty="0"/>
          </a:p>
          <a:p>
            <a:r>
              <a:rPr lang="en-US" sz="1800" dirty="0"/>
              <a:t>Problem Statement</a:t>
            </a:r>
            <a:endParaRPr lang="en-US" sz="1800" dirty="0"/>
          </a:p>
          <a:p>
            <a:r>
              <a:rPr lang="en-US" sz="1800" dirty="0"/>
              <a:t>Related Work / Applications  </a:t>
            </a:r>
            <a:endParaRPr lang="en-US" sz="1800" dirty="0"/>
          </a:p>
          <a:p>
            <a:r>
              <a:rPr lang="en-US" sz="1800" dirty="0"/>
              <a:t>Objectives </a:t>
            </a:r>
            <a:endParaRPr lang="en-US" sz="1800" dirty="0"/>
          </a:p>
          <a:p>
            <a:r>
              <a:rPr lang="en-US" sz="1800" dirty="0"/>
              <a:t>Benefits</a:t>
            </a:r>
            <a:endParaRPr lang="en-US" sz="1800" dirty="0"/>
          </a:p>
          <a:p>
            <a:r>
              <a:rPr lang="en-US" sz="1800" dirty="0"/>
              <a:t>Requirement Specification</a:t>
            </a:r>
            <a:endParaRPr lang="en-US" sz="1800" dirty="0"/>
          </a:p>
          <a:p>
            <a:r>
              <a:rPr lang="en-US" sz="1800" dirty="0"/>
              <a:t>Methodology </a:t>
            </a:r>
            <a:endParaRPr lang="en-US" sz="1800" dirty="0"/>
          </a:p>
          <a:p>
            <a:r>
              <a:rPr lang="en-US" sz="1800" dirty="0"/>
              <a:t>Project Design</a:t>
            </a:r>
            <a:endParaRPr lang="en-US" sz="1800" dirty="0"/>
          </a:p>
          <a:p>
            <a:r>
              <a:rPr lang="en-US" sz="1800" dirty="0"/>
              <a:t>Implementation</a:t>
            </a:r>
            <a:endParaRPr lang="en-US" sz="1800" dirty="0"/>
          </a:p>
          <a:p>
            <a:r>
              <a:rPr lang="en-US" sz="1800" dirty="0"/>
              <a:t>Modern tools </a:t>
            </a:r>
            <a:endParaRPr lang="en-US" sz="1800" dirty="0"/>
          </a:p>
          <a:p>
            <a:r>
              <a:rPr lang="en-US" sz="1800" dirty="0"/>
              <a:t>Conclusion</a:t>
            </a:r>
            <a:endParaRPr lang="en-US" sz="1800" dirty="0"/>
          </a:p>
          <a:p>
            <a:r>
              <a:rPr lang="en-US" sz="1800" dirty="0"/>
              <a:t>Future Work</a:t>
            </a:r>
            <a:endParaRPr lang="en-US" sz="1800" dirty="0"/>
          </a:p>
          <a:p>
            <a:r>
              <a:rPr lang="en-US" sz="1800" dirty="0"/>
              <a:t>References</a:t>
            </a:r>
            <a:endParaRPr sz="1800" dirty="0"/>
          </a:p>
        </p:txBody>
      </p:sp>
      <p:sp>
        <p:nvSpPr>
          <p:cNvPr id="116" name="Google Shape;116;p15"/>
          <p:cNvSpPr/>
          <p:nvPr/>
        </p:nvSpPr>
        <p:spPr>
          <a:xfrm>
            <a:off x="883920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17" name="Google Shape;117;p15"/>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18" name="Google Shape;118;p15"/>
          <p:cNvSpPr txBox="1"/>
          <p:nvPr/>
        </p:nvSpPr>
        <p:spPr>
          <a:xfrm>
            <a:off x="228600" y="5631359"/>
            <a:ext cx="8915400" cy="76944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400" b="0" i="0" u="sng" strike="noStrike" cap="none">
                <a:solidFill>
                  <a:srgbClr val="17365D"/>
                </a:solidFill>
                <a:latin typeface="Calibri" panose="020F0502020204030204"/>
                <a:ea typeface="Calibri" panose="020F0502020204030204"/>
                <a:cs typeface="Calibri" panose="020F0502020204030204"/>
                <a:sym typeface="Calibri" panose="020F0502020204030204"/>
              </a:rPr>
              <a:t>_______________________________</a:t>
            </a:r>
            <a:endParaRPr lang="en-US" sz="4400" b="0" i="0" u="sng" strike="noStrike" cap="none">
              <a:solidFill>
                <a:srgbClr val="17365D"/>
              </a:solidFill>
              <a:latin typeface="Calibri" panose="020F0502020204030204"/>
              <a:ea typeface="Calibri" panose="020F0502020204030204"/>
              <a:cs typeface="Calibri" panose="020F0502020204030204"/>
              <a:sym typeface="Calibri" panose="020F0502020204030204"/>
            </a:endParaRPr>
          </a:p>
        </p:txBody>
      </p:sp>
      <p:sp>
        <p:nvSpPr>
          <p:cNvPr id="119" name="Google Shape;119;p15"/>
          <p:cNvSpPr txBox="1"/>
          <p:nvPr/>
        </p:nvSpPr>
        <p:spPr>
          <a:xfrm>
            <a:off x="228600" y="685800"/>
            <a:ext cx="8915400" cy="76944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400" u="sng">
                <a:solidFill>
                  <a:srgbClr val="17365D"/>
                </a:solidFill>
                <a:latin typeface="Calibri" panose="020F0502020204030204"/>
                <a:ea typeface="Calibri" panose="020F0502020204030204"/>
                <a:cs typeface="Calibri" panose="020F0502020204030204"/>
                <a:sym typeface="Calibri" panose="020F0502020204030204"/>
              </a:rPr>
              <a:t>_______________________________</a:t>
            </a:r>
            <a:endParaRPr lang="en-US" sz="4400" u="sng">
              <a:solidFill>
                <a:srgbClr val="17365D"/>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fld>
            <a:endParaRPr lang="en-US"/>
          </a:p>
        </p:txBody>
      </p:sp>
      <p:sp>
        <p:nvSpPr>
          <p:cNvPr id="3" name="Google Shape;188;p21"/>
          <p:cNvSpPr/>
          <p:nvPr/>
        </p:nvSpPr>
        <p:spPr>
          <a:xfrm>
            <a:off x="8845648" y="-14068"/>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 name="Google Shape;188;p21"/>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7" name="Rectangle 6"/>
          <p:cNvSpPr/>
          <p:nvPr/>
        </p:nvSpPr>
        <p:spPr>
          <a:xfrm>
            <a:off x="2176759" y="374317"/>
            <a:ext cx="4203065" cy="583565"/>
          </a:xfrm>
          <a:prstGeom prst="rect">
            <a:avLst/>
          </a:prstGeom>
        </p:spPr>
        <p:txBody>
          <a:bodyPr wrap="none">
            <a:spAutoFit/>
          </a:bodyPr>
          <a:lstStyle/>
          <a:p>
            <a:r>
              <a:rPr lang="en-US" sz="3200" b="1" dirty="0">
                <a:latin typeface="Calibri" panose="020F0502020204030204" pitchFamily="34" charset="0"/>
                <a:cs typeface="Calibri" panose="020F0502020204030204" pitchFamily="34" charset="0"/>
              </a:rPr>
              <a:t>Recording Audio Acivity</a:t>
            </a:r>
            <a:endParaRPr lang="en-US" sz="3200" b="1" dirty="0">
              <a:latin typeface="Calibri" panose="020F0502020204030204" pitchFamily="34" charset="0"/>
              <a:cs typeface="Calibri" panose="020F0502020204030204" pitchFamily="34" charset="0"/>
            </a:endParaRPr>
          </a:p>
        </p:txBody>
      </p:sp>
      <p:sp>
        <p:nvSpPr>
          <p:cNvPr id="5" name="Date Placeholder 4"/>
          <p:cNvSpPr>
            <a:spLocks noGrp="1"/>
          </p:cNvSpPr>
          <p:nvPr>
            <p:ph type="dt" idx="10"/>
          </p:nvPr>
        </p:nvSpPr>
        <p:spPr/>
        <p:txBody>
          <a:bodyPr/>
          <a:lstStyle/>
          <a:p>
            <a:fld id="{A92E364D-4499-4E44-8916-59C7F387B439}" type="datetime1">
              <a:rPr lang="en-US" smtClean="0"/>
            </a:fld>
            <a:endParaRPr lang="en-US"/>
          </a:p>
        </p:txBody>
      </p:sp>
      <p:sp>
        <p:nvSpPr>
          <p:cNvPr id="6" name="Footer Placeholder 5"/>
          <p:cNvSpPr>
            <a:spLocks noGrp="1"/>
          </p:cNvSpPr>
          <p:nvPr>
            <p:ph type="ftr" idx="11"/>
          </p:nvPr>
        </p:nvSpPr>
        <p:spPr/>
        <p:txBody>
          <a:bodyPr/>
          <a:lstStyle/>
          <a:p>
            <a:r>
              <a:rPr lang="en-US" smtClean="0"/>
              <a:t>Final Evaluation Presentation</a:t>
            </a:r>
            <a:endParaRPr lang="en-US"/>
          </a:p>
        </p:txBody>
      </p:sp>
      <p:pic>
        <p:nvPicPr>
          <p:cNvPr id="9" name="Picture 8"/>
          <p:cNvPicPr>
            <a:picLocks noChangeAspect="1"/>
          </p:cNvPicPr>
          <p:nvPr/>
        </p:nvPicPr>
        <p:blipFill>
          <a:blip r:embed="rId1"/>
          <a:stretch>
            <a:fillRect/>
          </a:stretch>
        </p:blipFill>
        <p:spPr>
          <a:xfrm>
            <a:off x="2975610" y="1061085"/>
            <a:ext cx="3044190" cy="5412105"/>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fld>
            <a:endParaRPr lang="en-US"/>
          </a:p>
        </p:txBody>
      </p:sp>
      <p:sp>
        <p:nvSpPr>
          <p:cNvPr id="3" name="Google Shape;188;p21"/>
          <p:cNvSpPr/>
          <p:nvPr/>
        </p:nvSpPr>
        <p:spPr>
          <a:xfrm>
            <a:off x="8845648" y="-14068"/>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 name="Google Shape;188;p21"/>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7" name="Rectangle 6"/>
          <p:cNvSpPr/>
          <p:nvPr/>
        </p:nvSpPr>
        <p:spPr>
          <a:xfrm>
            <a:off x="3124467" y="584617"/>
            <a:ext cx="2811145" cy="583565"/>
          </a:xfrm>
          <a:prstGeom prst="rect">
            <a:avLst/>
          </a:prstGeom>
        </p:spPr>
        <p:txBody>
          <a:bodyPr wrap="none">
            <a:spAutoFit/>
          </a:bodyPr>
          <a:lstStyle/>
          <a:p>
            <a:r>
              <a:rPr lang="en-US" sz="3200" b="1" dirty="0">
                <a:latin typeface="Calibri" panose="020F0502020204030204" pitchFamily="34" charset="0"/>
                <a:cs typeface="Calibri" panose="020F0502020204030204" pitchFamily="34" charset="0"/>
              </a:rPr>
              <a:t>Similarity Index</a:t>
            </a:r>
            <a:endParaRPr lang="en-US" sz="3200" b="1" dirty="0">
              <a:latin typeface="Calibri" panose="020F0502020204030204" pitchFamily="34" charset="0"/>
              <a:cs typeface="Calibri" panose="020F0502020204030204" pitchFamily="34" charset="0"/>
            </a:endParaRPr>
          </a:p>
        </p:txBody>
      </p:sp>
      <p:sp>
        <p:nvSpPr>
          <p:cNvPr id="5" name="Date Placeholder 4"/>
          <p:cNvSpPr>
            <a:spLocks noGrp="1"/>
          </p:cNvSpPr>
          <p:nvPr>
            <p:ph type="dt" idx="10"/>
          </p:nvPr>
        </p:nvSpPr>
        <p:spPr/>
        <p:txBody>
          <a:bodyPr/>
          <a:lstStyle/>
          <a:p>
            <a:fld id="{06C4B156-2B82-4A2A-A499-EF8B03B3024F}" type="datetime1">
              <a:rPr lang="en-US" smtClean="0"/>
            </a:fld>
            <a:endParaRPr lang="en-US"/>
          </a:p>
        </p:txBody>
      </p:sp>
      <p:sp>
        <p:nvSpPr>
          <p:cNvPr id="6" name="Footer Placeholder 5"/>
          <p:cNvSpPr>
            <a:spLocks noGrp="1"/>
          </p:cNvSpPr>
          <p:nvPr>
            <p:ph type="ftr" idx="11"/>
          </p:nvPr>
        </p:nvSpPr>
        <p:spPr/>
        <p:txBody>
          <a:bodyPr/>
          <a:lstStyle/>
          <a:p>
            <a:r>
              <a:rPr lang="en-US" smtClean="0"/>
              <a:t>Final Evaluation Presentation</a:t>
            </a:r>
            <a:endParaRPr lang="en-US"/>
          </a:p>
        </p:txBody>
      </p:sp>
      <p:pic>
        <p:nvPicPr>
          <p:cNvPr id="10" name="Picture 9"/>
          <p:cNvPicPr>
            <a:picLocks noChangeAspect="1"/>
          </p:cNvPicPr>
          <p:nvPr/>
        </p:nvPicPr>
        <p:blipFill>
          <a:blip r:embed="rId1"/>
          <a:stretch>
            <a:fillRect/>
          </a:stretch>
        </p:blipFill>
        <p:spPr>
          <a:xfrm>
            <a:off x="3124200" y="1417320"/>
            <a:ext cx="2778125" cy="4939030"/>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fld>
            <a:endParaRPr lang="en-US"/>
          </a:p>
        </p:txBody>
      </p:sp>
      <p:sp>
        <p:nvSpPr>
          <p:cNvPr id="3" name="Google Shape;188;p21"/>
          <p:cNvSpPr/>
          <p:nvPr/>
        </p:nvSpPr>
        <p:spPr>
          <a:xfrm>
            <a:off x="8845648" y="-14068"/>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 name="Google Shape;188;p21"/>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7" name="Rectangle 6"/>
          <p:cNvSpPr/>
          <p:nvPr/>
        </p:nvSpPr>
        <p:spPr>
          <a:xfrm>
            <a:off x="3137802" y="341412"/>
            <a:ext cx="2831465" cy="583565"/>
          </a:xfrm>
          <a:prstGeom prst="rect">
            <a:avLst/>
          </a:prstGeom>
        </p:spPr>
        <p:txBody>
          <a:bodyPr wrap="none">
            <a:spAutoFit/>
          </a:bodyPr>
          <a:lstStyle/>
          <a:p>
            <a:r>
              <a:rPr lang="en-US" sz="3200" b="1" dirty="0">
                <a:latin typeface="Calibri" panose="020F0502020204030204" pitchFamily="34" charset="0"/>
                <a:cs typeface="Calibri" panose="020F0502020204030204" pitchFamily="34" charset="0"/>
              </a:rPr>
              <a:t>Personal Scores</a:t>
            </a:r>
            <a:endParaRPr lang="en-US" sz="3200" b="1" dirty="0">
              <a:latin typeface="Calibri" panose="020F0502020204030204" pitchFamily="34" charset="0"/>
              <a:cs typeface="Calibri" panose="020F0502020204030204" pitchFamily="34" charset="0"/>
            </a:endParaRPr>
          </a:p>
        </p:txBody>
      </p:sp>
      <p:sp>
        <p:nvSpPr>
          <p:cNvPr id="5" name="Date Placeholder 4"/>
          <p:cNvSpPr>
            <a:spLocks noGrp="1"/>
          </p:cNvSpPr>
          <p:nvPr>
            <p:ph type="dt" idx="10"/>
          </p:nvPr>
        </p:nvSpPr>
        <p:spPr/>
        <p:txBody>
          <a:bodyPr/>
          <a:lstStyle/>
          <a:p>
            <a:fld id="{1268ECAB-3EB1-44AC-BFD7-5F9D59C6BD7F}" type="datetime1">
              <a:rPr lang="en-US" smtClean="0"/>
            </a:fld>
            <a:endParaRPr lang="en-US"/>
          </a:p>
        </p:txBody>
      </p:sp>
      <p:sp>
        <p:nvSpPr>
          <p:cNvPr id="6" name="Footer Placeholder 5"/>
          <p:cNvSpPr>
            <a:spLocks noGrp="1"/>
          </p:cNvSpPr>
          <p:nvPr>
            <p:ph type="ftr" idx="11"/>
          </p:nvPr>
        </p:nvSpPr>
        <p:spPr/>
        <p:txBody>
          <a:bodyPr/>
          <a:lstStyle/>
          <a:p>
            <a:r>
              <a:rPr lang="en-US" smtClean="0"/>
              <a:t>Final Evaluation Presentation</a:t>
            </a:r>
            <a:endParaRPr lang="en-US"/>
          </a:p>
        </p:txBody>
      </p:sp>
      <p:pic>
        <p:nvPicPr>
          <p:cNvPr id="8" name="Picture 7"/>
          <p:cNvPicPr>
            <a:picLocks noChangeAspect="1"/>
          </p:cNvPicPr>
          <p:nvPr/>
        </p:nvPicPr>
        <p:blipFill>
          <a:blip r:embed="rId1"/>
          <a:stretch>
            <a:fillRect/>
          </a:stretch>
        </p:blipFill>
        <p:spPr>
          <a:xfrm>
            <a:off x="3086735" y="1141095"/>
            <a:ext cx="2933065" cy="5215255"/>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fld>
            <a:endParaRPr lang="en-US"/>
          </a:p>
        </p:txBody>
      </p:sp>
      <p:sp>
        <p:nvSpPr>
          <p:cNvPr id="3" name="Google Shape;188;p21"/>
          <p:cNvSpPr/>
          <p:nvPr/>
        </p:nvSpPr>
        <p:spPr>
          <a:xfrm>
            <a:off x="8845648" y="-14068"/>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 name="Google Shape;188;p21"/>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7" name="Rectangle 6"/>
          <p:cNvSpPr/>
          <p:nvPr/>
        </p:nvSpPr>
        <p:spPr>
          <a:xfrm>
            <a:off x="2393582" y="298232"/>
            <a:ext cx="4358005" cy="583565"/>
          </a:xfrm>
          <a:prstGeom prst="rect">
            <a:avLst/>
          </a:prstGeom>
        </p:spPr>
        <p:txBody>
          <a:bodyPr wrap="none">
            <a:spAutoFit/>
          </a:bodyPr>
          <a:lstStyle/>
          <a:p>
            <a:r>
              <a:rPr lang="en-US" sz="3200" b="1" dirty="0">
                <a:latin typeface="Calibri" panose="020F0502020204030204" pitchFamily="34" charset="0"/>
                <a:cs typeface="Calibri" panose="020F0502020204030204" pitchFamily="34" charset="0"/>
              </a:rPr>
              <a:t>Accent Selection for Test</a:t>
            </a:r>
            <a:endParaRPr lang="en-US" sz="3200" b="1" dirty="0">
              <a:latin typeface="Calibri" panose="020F0502020204030204" pitchFamily="34" charset="0"/>
              <a:cs typeface="Calibri" panose="020F0502020204030204" pitchFamily="34" charset="0"/>
            </a:endParaRPr>
          </a:p>
        </p:txBody>
      </p:sp>
      <p:sp>
        <p:nvSpPr>
          <p:cNvPr id="5" name="Date Placeholder 4"/>
          <p:cNvSpPr>
            <a:spLocks noGrp="1"/>
          </p:cNvSpPr>
          <p:nvPr>
            <p:ph type="dt" idx="10"/>
          </p:nvPr>
        </p:nvSpPr>
        <p:spPr/>
        <p:txBody>
          <a:bodyPr/>
          <a:lstStyle/>
          <a:p>
            <a:fld id="{764C2781-087D-4C88-976B-F350A11C4249}" type="datetime1">
              <a:rPr lang="en-US" smtClean="0"/>
            </a:fld>
            <a:endParaRPr lang="en-US"/>
          </a:p>
        </p:txBody>
      </p:sp>
      <p:sp>
        <p:nvSpPr>
          <p:cNvPr id="6" name="Footer Placeholder 5"/>
          <p:cNvSpPr>
            <a:spLocks noGrp="1"/>
          </p:cNvSpPr>
          <p:nvPr>
            <p:ph type="ftr" idx="11"/>
          </p:nvPr>
        </p:nvSpPr>
        <p:spPr/>
        <p:txBody>
          <a:bodyPr/>
          <a:lstStyle/>
          <a:p>
            <a:r>
              <a:rPr lang="en-US" smtClean="0"/>
              <a:t>Final Evaluation Presentation</a:t>
            </a:r>
            <a:endParaRPr lang="en-US"/>
          </a:p>
        </p:txBody>
      </p:sp>
      <p:pic>
        <p:nvPicPr>
          <p:cNvPr id="8" name="Picture 7"/>
          <p:cNvPicPr>
            <a:picLocks noChangeAspect="1"/>
          </p:cNvPicPr>
          <p:nvPr/>
        </p:nvPicPr>
        <p:blipFill>
          <a:blip r:embed="rId1"/>
          <a:stretch>
            <a:fillRect/>
          </a:stretch>
        </p:blipFill>
        <p:spPr>
          <a:xfrm>
            <a:off x="3062605" y="1269365"/>
            <a:ext cx="2957195" cy="5257165"/>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fld>
            <a:endParaRPr lang="en-US"/>
          </a:p>
        </p:txBody>
      </p:sp>
      <p:sp>
        <p:nvSpPr>
          <p:cNvPr id="3" name="Google Shape;188;p21"/>
          <p:cNvSpPr/>
          <p:nvPr/>
        </p:nvSpPr>
        <p:spPr>
          <a:xfrm>
            <a:off x="8845648" y="-14068"/>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 name="Google Shape;188;p21"/>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7" name="Rectangle 6"/>
          <p:cNvSpPr/>
          <p:nvPr/>
        </p:nvSpPr>
        <p:spPr>
          <a:xfrm>
            <a:off x="2392947" y="541437"/>
            <a:ext cx="4358005" cy="583565"/>
          </a:xfrm>
          <a:prstGeom prst="rect">
            <a:avLst/>
          </a:prstGeom>
        </p:spPr>
        <p:txBody>
          <a:bodyPr wrap="none">
            <a:spAutoFit/>
          </a:bodyPr>
          <a:lstStyle/>
          <a:p>
            <a:r>
              <a:rPr lang="en-US" sz="3200" b="1" dirty="0">
                <a:latin typeface="Calibri" panose="020F0502020204030204" pitchFamily="34" charset="0"/>
                <a:cs typeface="Calibri" panose="020F0502020204030204" pitchFamily="34" charset="0"/>
              </a:rPr>
              <a:t>Accent Selection for Test</a:t>
            </a:r>
            <a:endParaRPr lang="en-US" sz="3200" b="1" dirty="0">
              <a:latin typeface="Calibri" panose="020F0502020204030204" pitchFamily="34" charset="0"/>
              <a:cs typeface="Calibri" panose="020F0502020204030204" pitchFamily="34" charset="0"/>
            </a:endParaRPr>
          </a:p>
        </p:txBody>
      </p:sp>
      <p:sp>
        <p:nvSpPr>
          <p:cNvPr id="5" name="Date Placeholder 4"/>
          <p:cNvSpPr>
            <a:spLocks noGrp="1"/>
          </p:cNvSpPr>
          <p:nvPr>
            <p:ph type="dt" idx="10"/>
          </p:nvPr>
        </p:nvSpPr>
        <p:spPr/>
        <p:txBody>
          <a:bodyPr/>
          <a:lstStyle/>
          <a:p>
            <a:fld id="{A6F83730-B7A3-453A-9E84-AD00AB19AFF6}" type="datetime1">
              <a:rPr lang="en-US" smtClean="0"/>
            </a:fld>
            <a:endParaRPr lang="en-US"/>
          </a:p>
        </p:txBody>
      </p:sp>
      <p:sp>
        <p:nvSpPr>
          <p:cNvPr id="6" name="Footer Placeholder 5"/>
          <p:cNvSpPr>
            <a:spLocks noGrp="1"/>
          </p:cNvSpPr>
          <p:nvPr>
            <p:ph type="ftr" idx="11"/>
          </p:nvPr>
        </p:nvSpPr>
        <p:spPr/>
        <p:txBody>
          <a:bodyPr/>
          <a:lstStyle/>
          <a:p>
            <a:r>
              <a:rPr lang="en-US" smtClean="0"/>
              <a:t>Final Evaluation Presentation</a:t>
            </a:r>
            <a:endParaRPr lang="en-US"/>
          </a:p>
        </p:txBody>
      </p:sp>
      <p:pic>
        <p:nvPicPr>
          <p:cNvPr id="9" name="Picture 8"/>
          <p:cNvPicPr>
            <a:picLocks noChangeAspect="1"/>
          </p:cNvPicPr>
          <p:nvPr/>
        </p:nvPicPr>
        <p:blipFill>
          <a:blip r:embed="rId1"/>
          <a:stretch>
            <a:fillRect/>
          </a:stretch>
        </p:blipFill>
        <p:spPr>
          <a:xfrm>
            <a:off x="3201035" y="1482090"/>
            <a:ext cx="2741295" cy="4874260"/>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fld>
            <a:endParaRPr lang="en-US"/>
          </a:p>
        </p:txBody>
      </p:sp>
      <p:sp>
        <p:nvSpPr>
          <p:cNvPr id="3" name="Google Shape;188;p21"/>
          <p:cNvSpPr/>
          <p:nvPr/>
        </p:nvSpPr>
        <p:spPr>
          <a:xfrm>
            <a:off x="8845648" y="-14068"/>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 name="Google Shape;188;p21"/>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7" name="Rectangle 6"/>
          <p:cNvSpPr/>
          <p:nvPr/>
        </p:nvSpPr>
        <p:spPr>
          <a:xfrm>
            <a:off x="2011312" y="398562"/>
            <a:ext cx="4112895" cy="583565"/>
          </a:xfrm>
          <a:prstGeom prst="rect">
            <a:avLst/>
          </a:prstGeom>
        </p:spPr>
        <p:txBody>
          <a:bodyPr wrap="none">
            <a:spAutoFit/>
          </a:bodyPr>
          <a:lstStyle/>
          <a:p>
            <a:r>
              <a:rPr lang="en-US" sz="3200" b="1" dirty="0">
                <a:latin typeface="Calibri" panose="020F0502020204030204" pitchFamily="34" charset="0"/>
                <a:cs typeface="Calibri" panose="020F0502020204030204" pitchFamily="34" charset="0"/>
              </a:rPr>
              <a:t>Profile Settings Activity</a:t>
            </a:r>
            <a:endParaRPr lang="en-US" sz="3200" b="1" dirty="0">
              <a:latin typeface="Calibri" panose="020F0502020204030204" pitchFamily="34" charset="0"/>
              <a:cs typeface="Calibri" panose="020F0502020204030204" pitchFamily="34" charset="0"/>
            </a:endParaRPr>
          </a:p>
        </p:txBody>
      </p:sp>
      <p:sp>
        <p:nvSpPr>
          <p:cNvPr id="5" name="Date Placeholder 4"/>
          <p:cNvSpPr>
            <a:spLocks noGrp="1"/>
          </p:cNvSpPr>
          <p:nvPr>
            <p:ph type="dt" idx="10"/>
          </p:nvPr>
        </p:nvSpPr>
        <p:spPr/>
        <p:txBody>
          <a:bodyPr/>
          <a:lstStyle/>
          <a:p>
            <a:fld id="{3EEE5FA1-773A-49D9-8309-CEB61A501359}" type="datetime1">
              <a:rPr lang="en-US" smtClean="0"/>
            </a:fld>
            <a:endParaRPr lang="en-US"/>
          </a:p>
        </p:txBody>
      </p:sp>
      <p:sp>
        <p:nvSpPr>
          <p:cNvPr id="6" name="Footer Placeholder 5"/>
          <p:cNvSpPr>
            <a:spLocks noGrp="1"/>
          </p:cNvSpPr>
          <p:nvPr>
            <p:ph type="ftr" idx="11"/>
          </p:nvPr>
        </p:nvSpPr>
        <p:spPr/>
        <p:txBody>
          <a:bodyPr/>
          <a:lstStyle/>
          <a:p>
            <a:r>
              <a:rPr lang="en-US" smtClean="0"/>
              <a:t>Final Evaluation Presentation</a:t>
            </a:r>
            <a:endParaRPr lang="en-US"/>
          </a:p>
        </p:txBody>
      </p:sp>
      <p:pic>
        <p:nvPicPr>
          <p:cNvPr id="8" name="Picture 7"/>
          <p:cNvPicPr>
            <a:picLocks noChangeAspect="1"/>
          </p:cNvPicPr>
          <p:nvPr/>
        </p:nvPicPr>
        <p:blipFill>
          <a:blip r:embed="rId1"/>
          <a:stretch>
            <a:fillRect/>
          </a:stretch>
        </p:blipFill>
        <p:spPr>
          <a:xfrm>
            <a:off x="2861945" y="1269365"/>
            <a:ext cx="2720340" cy="4836160"/>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fld>
            <a:endParaRPr lang="en-US"/>
          </a:p>
        </p:txBody>
      </p:sp>
      <p:sp>
        <p:nvSpPr>
          <p:cNvPr id="3" name="Google Shape;188;p21"/>
          <p:cNvSpPr/>
          <p:nvPr/>
        </p:nvSpPr>
        <p:spPr>
          <a:xfrm>
            <a:off x="8845648" y="-14068"/>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4" name="Google Shape;188;p21"/>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7" name="Rectangle 6"/>
          <p:cNvSpPr/>
          <p:nvPr/>
        </p:nvSpPr>
        <p:spPr>
          <a:xfrm>
            <a:off x="2291982" y="598587"/>
            <a:ext cx="4251325" cy="583565"/>
          </a:xfrm>
          <a:prstGeom prst="rect">
            <a:avLst/>
          </a:prstGeom>
        </p:spPr>
        <p:txBody>
          <a:bodyPr wrap="none">
            <a:spAutoFit/>
          </a:bodyPr>
          <a:lstStyle/>
          <a:p>
            <a:r>
              <a:rPr lang="en-US" sz="3200" b="1" dirty="0">
                <a:latin typeface="Calibri" panose="020F0502020204030204" pitchFamily="34" charset="0"/>
                <a:cs typeface="Calibri" panose="020F0502020204030204" pitchFamily="34" charset="0"/>
              </a:rPr>
              <a:t>Audio Player For Eercise</a:t>
            </a:r>
            <a:endParaRPr lang="en-US" sz="3200" b="1" dirty="0">
              <a:latin typeface="Calibri" panose="020F0502020204030204" pitchFamily="34" charset="0"/>
              <a:cs typeface="Calibri" panose="020F0502020204030204" pitchFamily="34" charset="0"/>
            </a:endParaRPr>
          </a:p>
        </p:txBody>
      </p:sp>
      <p:sp>
        <p:nvSpPr>
          <p:cNvPr id="5" name="Date Placeholder 4"/>
          <p:cNvSpPr>
            <a:spLocks noGrp="1"/>
          </p:cNvSpPr>
          <p:nvPr>
            <p:ph type="dt" idx="10"/>
          </p:nvPr>
        </p:nvSpPr>
        <p:spPr/>
        <p:txBody>
          <a:bodyPr/>
          <a:lstStyle/>
          <a:p>
            <a:fld id="{2CC15139-680E-408F-95F9-C811AB86776E}" type="datetime1">
              <a:rPr lang="en-US" smtClean="0"/>
            </a:fld>
            <a:endParaRPr lang="en-US"/>
          </a:p>
        </p:txBody>
      </p:sp>
      <p:sp>
        <p:nvSpPr>
          <p:cNvPr id="6" name="Footer Placeholder 5"/>
          <p:cNvSpPr>
            <a:spLocks noGrp="1"/>
          </p:cNvSpPr>
          <p:nvPr>
            <p:ph type="ftr" idx="11"/>
          </p:nvPr>
        </p:nvSpPr>
        <p:spPr/>
        <p:txBody>
          <a:bodyPr/>
          <a:lstStyle/>
          <a:p>
            <a:r>
              <a:rPr lang="en-US" smtClean="0"/>
              <a:t>Final Evaluation Presentation</a:t>
            </a:r>
            <a:endParaRPr lang="en-US"/>
          </a:p>
        </p:txBody>
      </p:sp>
      <p:pic>
        <p:nvPicPr>
          <p:cNvPr id="8" name="Picture 7"/>
          <p:cNvPicPr>
            <a:picLocks noChangeAspect="1"/>
          </p:cNvPicPr>
          <p:nvPr/>
        </p:nvPicPr>
        <p:blipFill>
          <a:blip r:embed="rId1"/>
          <a:stretch>
            <a:fillRect/>
          </a:stretch>
        </p:blipFill>
        <p:spPr>
          <a:xfrm>
            <a:off x="2978150" y="1269365"/>
            <a:ext cx="2878455" cy="5118100"/>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2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3959"/>
              <a:buFont typeface="Calibri" panose="020F0502020204030204"/>
              <a:buNone/>
            </a:pPr>
            <a:br>
              <a:rPr lang="en-US" sz="3960" dirty="0"/>
            </a:br>
            <a:r>
              <a:rPr lang="en-US" sz="3960" b="1" dirty="0"/>
              <a:t>Modern Tools</a:t>
            </a:r>
            <a:r>
              <a:rPr lang="en-US" sz="3960" dirty="0"/>
              <a:t> </a:t>
            </a:r>
            <a:br>
              <a:rPr lang="en-US" sz="3960" dirty="0"/>
            </a:br>
            <a:endParaRPr sz="3960" dirty="0"/>
          </a:p>
        </p:txBody>
      </p:sp>
      <p:sp>
        <p:nvSpPr>
          <p:cNvPr id="233" name="Google Shape;233;p24"/>
          <p:cNvSpPr txBox="1">
            <a:spLocks noGrp="1"/>
          </p:cNvSpPr>
          <p:nvPr>
            <p:ph type="body" idx="1"/>
          </p:nvPr>
        </p:nvSpPr>
        <p:spPr>
          <a:xfrm>
            <a:off x="457200" y="1600200"/>
            <a:ext cx="8229600" cy="4982845"/>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3200"/>
              <a:buNone/>
            </a:pPr>
            <a:r>
              <a:rPr lang="en-US" b="1" dirty="0">
                <a:latin typeface="Times New Roman" panose="02020603050405020304" pitchFamily="18" charset="0"/>
                <a:cs typeface="Times New Roman" panose="02020603050405020304" pitchFamily="18" charset="0"/>
              </a:rPr>
              <a:t>Development Tool:</a:t>
            </a:r>
            <a:endParaRPr dirty="0">
              <a:latin typeface="Times New Roman" panose="02020603050405020304" pitchFamily="18" charset="0"/>
              <a:cs typeface="Times New Roman" panose="02020603050405020304" pitchFamily="18" charset="0"/>
            </a:endParaRPr>
          </a:p>
          <a:p>
            <a:pPr marL="342900" lvl="0" indent="-342900" algn="l" rtl="0">
              <a:spcBef>
                <a:spcPts val="500"/>
              </a:spcBef>
              <a:spcAft>
                <a:spcPts val="0"/>
              </a:spcAft>
              <a:buClr>
                <a:schemeClr val="dk1"/>
              </a:buClr>
              <a:buSzPts val="2500"/>
              <a:buChar char="•"/>
            </a:pPr>
            <a:r>
              <a:rPr lang="en-US" sz="2000" dirty="0">
                <a:latin typeface="Times New Roman" panose="02020603050405020304" pitchFamily="18" charset="0"/>
                <a:cs typeface="Times New Roman" panose="02020603050405020304" pitchFamily="18" charset="0"/>
              </a:rPr>
              <a:t>Android studio-IDE   </a:t>
            </a:r>
            <a:endParaRPr lang="en-US" sz="2000" dirty="0">
              <a:latin typeface="Times New Roman" panose="02020603050405020304" pitchFamily="18" charset="0"/>
              <a:cs typeface="Times New Roman" panose="02020603050405020304" pitchFamily="18" charset="0"/>
            </a:endParaRPr>
          </a:p>
          <a:p>
            <a:pPr marL="342900" lvl="0" indent="-342900" algn="l" rtl="0">
              <a:spcBef>
                <a:spcPts val="500"/>
              </a:spcBef>
              <a:spcAft>
                <a:spcPts val="0"/>
              </a:spcAft>
              <a:buClr>
                <a:schemeClr val="dk1"/>
              </a:buClr>
              <a:buSzPts val="2500"/>
              <a:buChar char="•"/>
            </a:pPr>
            <a:r>
              <a:rPr lang="en-US" sz="2000" dirty="0">
                <a:latin typeface="Times New Roman" panose="02020603050405020304" pitchFamily="18" charset="0"/>
                <a:cs typeface="Times New Roman" panose="02020603050405020304" pitchFamily="18" charset="0"/>
              </a:rPr>
              <a:t>PyCharm</a:t>
            </a:r>
            <a:endParaRPr lang="en-US" sz="2000" dirty="0">
              <a:latin typeface="Times New Roman" panose="02020603050405020304" pitchFamily="18" charset="0"/>
              <a:cs typeface="Times New Roman" panose="02020603050405020304" pitchFamily="18" charset="0"/>
            </a:endParaRPr>
          </a:p>
          <a:p>
            <a:pPr marL="342900" lvl="0" indent="-342900" algn="l" rtl="0">
              <a:spcBef>
                <a:spcPts val="500"/>
              </a:spcBef>
              <a:spcAft>
                <a:spcPts val="0"/>
              </a:spcAft>
              <a:buClr>
                <a:schemeClr val="dk1"/>
              </a:buClr>
              <a:buSzPts val="2500"/>
              <a:buChar char="•"/>
            </a:pPr>
            <a:r>
              <a:rPr lang="en-US" sz="2000" dirty="0">
                <a:latin typeface="Times New Roman" panose="02020603050405020304" pitchFamily="18" charset="0"/>
                <a:cs typeface="Times New Roman" panose="02020603050405020304" pitchFamily="18" charset="0"/>
              </a:rPr>
              <a:t>Jupiyter  </a:t>
            </a:r>
            <a:endParaRPr sz="2000" dirty="0">
              <a:latin typeface="Times New Roman" panose="02020603050405020304" pitchFamily="18" charset="0"/>
              <a:cs typeface="Times New Roman" panose="02020603050405020304" pitchFamily="18" charset="0"/>
            </a:endParaRPr>
          </a:p>
          <a:p>
            <a:pPr marL="342900" lvl="0" indent="-342900" algn="l" rtl="0">
              <a:spcBef>
                <a:spcPts val="500"/>
              </a:spcBef>
              <a:spcAft>
                <a:spcPts val="0"/>
              </a:spcAft>
              <a:buClr>
                <a:schemeClr val="dk1"/>
              </a:buClr>
              <a:buSzPts val="2500"/>
              <a:buChar char="•"/>
            </a:pPr>
            <a:r>
              <a:rPr lang="en-US" sz="2000" dirty="0" smtClean="0">
                <a:latin typeface="Times New Roman" panose="02020603050405020304" pitchFamily="18" charset="0"/>
                <a:cs typeface="Times New Roman" panose="02020603050405020304" pitchFamily="18" charset="0"/>
              </a:rPr>
              <a:t>Star UML-UML diagrams</a:t>
            </a:r>
            <a:endParaRPr lang="en-US" sz="2000" dirty="0" smtClean="0">
              <a:latin typeface="Times New Roman" panose="02020603050405020304" pitchFamily="18" charset="0"/>
              <a:cs typeface="Times New Roman" panose="02020603050405020304" pitchFamily="18" charset="0"/>
            </a:endParaRPr>
          </a:p>
          <a:p>
            <a:pPr marL="342900" lvl="0" indent="-342900" algn="l" rtl="0">
              <a:spcBef>
                <a:spcPts val="500"/>
              </a:spcBef>
              <a:spcAft>
                <a:spcPts val="0"/>
              </a:spcAft>
              <a:buClr>
                <a:schemeClr val="dk1"/>
              </a:buClr>
              <a:buSzPts val="2500"/>
              <a:buChar char="•"/>
            </a:pPr>
            <a:r>
              <a:rPr lang="en-US" sz="2000" dirty="0" smtClean="0">
                <a:latin typeface="Times New Roman" panose="02020603050405020304" pitchFamily="18" charset="0"/>
                <a:cs typeface="Times New Roman" panose="02020603050405020304" pitchFamily="18" charset="0"/>
              </a:rPr>
              <a:t>MS Word-Documentation</a:t>
            </a:r>
            <a:endParaRPr sz="2000" dirty="0">
              <a:latin typeface="Times New Roman" panose="02020603050405020304" pitchFamily="18" charset="0"/>
              <a:cs typeface="Times New Roman" panose="02020603050405020304" pitchFamily="18" charset="0"/>
            </a:endParaRPr>
          </a:p>
          <a:p>
            <a:pPr marL="342900" lvl="0" indent="-342900" algn="l" rtl="0">
              <a:spcBef>
                <a:spcPts val="500"/>
              </a:spcBef>
              <a:spcAft>
                <a:spcPts val="0"/>
              </a:spcAft>
              <a:buClr>
                <a:schemeClr val="dk1"/>
              </a:buClr>
              <a:buSzPts val="2500"/>
              <a:buChar char="•"/>
            </a:pPr>
            <a:r>
              <a:rPr lang="en-US" sz="2000" dirty="0">
                <a:latin typeface="Times New Roman" panose="02020603050405020304" pitchFamily="18" charset="0"/>
                <a:cs typeface="Times New Roman" panose="02020603050405020304" pitchFamily="18" charset="0"/>
              </a:rPr>
              <a:t>PowerPoint-Presentation</a:t>
            </a:r>
            <a:endParaRPr sz="2000" dirty="0">
              <a:latin typeface="Times New Roman" panose="02020603050405020304" pitchFamily="18" charset="0"/>
              <a:cs typeface="Times New Roman" panose="02020603050405020304" pitchFamily="18" charset="0"/>
            </a:endParaRPr>
          </a:p>
          <a:p>
            <a:pPr marL="0" lvl="0" indent="0" algn="l" rtl="0">
              <a:spcBef>
                <a:spcPts val="640"/>
              </a:spcBef>
              <a:spcAft>
                <a:spcPts val="0"/>
              </a:spcAft>
              <a:buClr>
                <a:schemeClr val="dk1"/>
              </a:buClr>
              <a:buSzPts val="3200"/>
              <a:buNone/>
            </a:pPr>
            <a:r>
              <a:rPr lang="en-US" b="1" dirty="0" smtClean="0">
                <a:latin typeface="Times New Roman" panose="02020603050405020304" pitchFamily="18" charset="0"/>
                <a:cs typeface="Times New Roman" panose="02020603050405020304" pitchFamily="18" charset="0"/>
              </a:rPr>
              <a:t>Programming </a:t>
            </a:r>
            <a:r>
              <a:rPr lang="en-US" b="1" dirty="0">
                <a:latin typeface="Times New Roman" panose="02020603050405020304" pitchFamily="18" charset="0"/>
                <a:cs typeface="Times New Roman" panose="02020603050405020304" pitchFamily="18" charset="0"/>
              </a:rPr>
              <a:t>Language:</a:t>
            </a:r>
            <a:endParaRPr dirty="0">
              <a:latin typeface="Times New Roman" panose="02020603050405020304" pitchFamily="18" charset="0"/>
              <a:cs typeface="Times New Roman" panose="02020603050405020304" pitchFamily="18" charset="0"/>
            </a:endParaRPr>
          </a:p>
          <a:p>
            <a:pPr marL="342900" lvl="0" indent="-342900" algn="l" rtl="0">
              <a:spcBef>
                <a:spcPts val="500"/>
              </a:spcBef>
              <a:spcAft>
                <a:spcPts val="0"/>
              </a:spcAft>
              <a:buClr>
                <a:schemeClr val="dk1"/>
              </a:buClr>
              <a:buSzPts val="2500"/>
              <a:buChar char="•"/>
            </a:pPr>
            <a:r>
              <a:rPr lang="en-US" sz="2000" dirty="0">
                <a:latin typeface="Times New Roman" panose="02020603050405020304" pitchFamily="18" charset="0"/>
                <a:cs typeface="Times New Roman" panose="02020603050405020304" pitchFamily="18" charset="0"/>
              </a:rPr>
              <a:t>Java </a:t>
            </a:r>
            <a:endParaRPr lang="en-US" sz="2000" dirty="0" smtClean="0">
              <a:latin typeface="Times New Roman" panose="02020603050405020304" pitchFamily="18" charset="0"/>
              <a:cs typeface="Times New Roman" panose="02020603050405020304" pitchFamily="18" charset="0"/>
            </a:endParaRPr>
          </a:p>
          <a:p>
            <a:pPr marL="342900" lvl="0" indent="-342900" algn="l" rtl="0">
              <a:spcBef>
                <a:spcPts val="500"/>
              </a:spcBef>
              <a:spcAft>
                <a:spcPts val="0"/>
              </a:spcAft>
              <a:buClr>
                <a:schemeClr val="dk1"/>
              </a:buClr>
              <a:buSzPts val="2500"/>
              <a:buChar char="•"/>
            </a:pPr>
            <a:r>
              <a:rPr lang="en-US" sz="2000" dirty="0" smtClean="0">
                <a:latin typeface="Times New Roman" panose="02020603050405020304" pitchFamily="18" charset="0"/>
                <a:cs typeface="Times New Roman" panose="02020603050405020304" pitchFamily="18" charset="0"/>
              </a:rPr>
              <a:t>Xml</a:t>
            </a:r>
            <a:endParaRPr lang="en-US" sz="2000" dirty="0" smtClean="0">
              <a:latin typeface="Times New Roman" panose="02020603050405020304" pitchFamily="18" charset="0"/>
              <a:cs typeface="Times New Roman" panose="02020603050405020304" pitchFamily="18" charset="0"/>
            </a:endParaRPr>
          </a:p>
          <a:p>
            <a:pPr marL="342900" lvl="0" indent="-342900" algn="l" rtl="0">
              <a:spcBef>
                <a:spcPts val="500"/>
              </a:spcBef>
              <a:spcAft>
                <a:spcPts val="0"/>
              </a:spcAft>
              <a:buClr>
                <a:schemeClr val="dk1"/>
              </a:buClr>
              <a:buSzPts val="2500"/>
              <a:buChar char="•"/>
            </a:pPr>
            <a:r>
              <a:rPr lang="en-US" sz="2000" dirty="0">
                <a:latin typeface="Times New Roman" panose="02020603050405020304" pitchFamily="18" charset="0"/>
                <a:cs typeface="Times New Roman" panose="02020603050405020304" pitchFamily="18" charset="0"/>
              </a:rPr>
              <a:t>Python</a:t>
            </a:r>
            <a:endParaRPr lang="en-US" sz="2000" dirty="0">
              <a:latin typeface="Times New Roman" panose="02020603050405020304" pitchFamily="18" charset="0"/>
              <a:cs typeface="Times New Roman" panose="02020603050405020304" pitchFamily="18" charset="0"/>
            </a:endParaRPr>
          </a:p>
        </p:txBody>
      </p:sp>
      <p:sp>
        <p:nvSpPr>
          <p:cNvPr id="237" name="Google Shape;237;p24"/>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38" name="Google Shape;238;p24"/>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2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3959"/>
              <a:buFont typeface="Calibri" panose="020F0502020204030204"/>
              <a:buNone/>
            </a:pPr>
            <a:br>
              <a:rPr lang="en-US" sz="3960" dirty="0" smtClean="0"/>
            </a:br>
            <a:r>
              <a:rPr lang="en-US" sz="4000" dirty="0" smtClean="0"/>
              <a:t>Results </a:t>
            </a:r>
            <a:br>
              <a:rPr lang="en-US" sz="3960" dirty="0"/>
            </a:br>
            <a:endParaRPr sz="3960" dirty="0"/>
          </a:p>
        </p:txBody>
      </p:sp>
      <p:sp>
        <p:nvSpPr>
          <p:cNvPr id="244" name="Google Shape;244;p25"/>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p>
            <a:pPr marL="0" lvl="0" indent="0" algn="l" rtl="0">
              <a:spcBef>
                <a:spcPts val="640"/>
              </a:spcBef>
              <a:spcAft>
                <a:spcPts val="0"/>
              </a:spcAft>
              <a:buClr>
                <a:schemeClr val="dk1"/>
              </a:buClr>
              <a:buSzPts val="3200"/>
              <a:buNone/>
            </a:pPr>
            <a:endParaRPr sz="2800" dirty="0"/>
          </a:p>
          <a:p>
            <a:pPr marL="0" lvl="0" indent="0" algn="l" rtl="0">
              <a:spcBef>
                <a:spcPts val="640"/>
              </a:spcBef>
              <a:spcAft>
                <a:spcPts val="0"/>
              </a:spcAft>
              <a:buClr>
                <a:schemeClr val="dk1"/>
              </a:buClr>
              <a:buSzPts val="3200"/>
              <a:buNone/>
            </a:pPr>
            <a:r>
              <a:rPr b="1" dirty="0"/>
              <a:t>We were able to :</a:t>
            </a:r>
            <a:endParaRPr b="1" dirty="0"/>
          </a:p>
          <a:p>
            <a:pPr lvl="0" indent="-457200" algn="l" rtl="0">
              <a:spcBef>
                <a:spcPts val="640"/>
              </a:spcBef>
              <a:spcAft>
                <a:spcPts val="0"/>
              </a:spcAft>
              <a:buClr>
                <a:schemeClr val="dk1"/>
              </a:buClr>
              <a:buSzPts val="3200"/>
            </a:pPr>
            <a:r>
              <a:rPr sz="2800" dirty="0"/>
              <a:t>Classify 6 classes of English accents.</a:t>
            </a:r>
            <a:endParaRPr sz="2800" dirty="0"/>
          </a:p>
          <a:p>
            <a:pPr lvl="0" indent="-457200" algn="l" rtl="0">
              <a:spcBef>
                <a:spcPts val="640"/>
              </a:spcBef>
              <a:spcAft>
                <a:spcPts val="0"/>
              </a:spcAft>
              <a:buClr>
                <a:schemeClr val="dk1"/>
              </a:buClr>
              <a:buSzPts val="3200"/>
            </a:pPr>
            <a:r>
              <a:rPr sz="2800" dirty="0"/>
              <a:t>Achieved 90% training accuracy.</a:t>
            </a:r>
            <a:endParaRPr sz="2800" dirty="0"/>
          </a:p>
          <a:p>
            <a:pPr lvl="0" indent="-457200" algn="l" rtl="0">
              <a:spcBef>
                <a:spcPts val="640"/>
              </a:spcBef>
              <a:spcAft>
                <a:spcPts val="0"/>
              </a:spcAft>
              <a:buClr>
                <a:schemeClr val="dk1"/>
              </a:buClr>
              <a:buSzPts val="3200"/>
            </a:pPr>
            <a:r>
              <a:rPr sz="2800" dirty="0"/>
              <a:t>Achieved 88% testing accuracy.</a:t>
            </a:r>
            <a:endParaRPr sz="2800" dirty="0"/>
          </a:p>
          <a:p>
            <a:pPr lvl="0" indent="-457200" algn="l" rtl="0">
              <a:spcBef>
                <a:spcPts val="640"/>
              </a:spcBef>
              <a:spcAft>
                <a:spcPts val="0"/>
              </a:spcAft>
              <a:buClr>
                <a:schemeClr val="dk1"/>
              </a:buClr>
              <a:buSzPts val="3200"/>
            </a:pPr>
            <a:r>
              <a:rPr sz="2800" dirty="0"/>
              <a:t>Able to provide similarity index with high </a:t>
            </a:r>
            <a:r>
              <a:rPr lang="en-US" sz="2800" dirty="0"/>
              <a:t>a</a:t>
            </a:r>
            <a:r>
              <a:rPr sz="2800" dirty="0"/>
              <a:t>ccuracy.</a:t>
            </a:r>
            <a:endParaRPr sz="2800" dirty="0"/>
          </a:p>
        </p:txBody>
      </p:sp>
      <p:sp>
        <p:nvSpPr>
          <p:cNvPr id="248" name="Google Shape;248;p25"/>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49" name="Google Shape;249;p25"/>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2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3959"/>
              <a:buFont typeface="Calibri" panose="020F0502020204030204"/>
              <a:buNone/>
            </a:pPr>
            <a:br>
              <a:rPr lang="en-US" sz="3960" dirty="0" smtClean="0"/>
            </a:br>
            <a:r>
              <a:rPr lang="en-US" sz="3960" dirty="0" smtClean="0"/>
              <a:t>Conclusion </a:t>
            </a:r>
            <a:br>
              <a:rPr lang="en-US" sz="3960" dirty="0"/>
            </a:br>
            <a:endParaRPr sz="3960" dirty="0"/>
          </a:p>
        </p:txBody>
      </p:sp>
      <p:sp>
        <p:nvSpPr>
          <p:cNvPr id="244" name="Google Shape;244;p25"/>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p>
            <a:pPr marL="0" lvl="0" indent="0" algn="l" rtl="0">
              <a:spcBef>
                <a:spcPts val="640"/>
              </a:spcBef>
              <a:spcAft>
                <a:spcPts val="0"/>
              </a:spcAft>
              <a:buClr>
                <a:schemeClr val="dk1"/>
              </a:buClr>
              <a:buSzPts val="3200"/>
              <a:buNone/>
            </a:pPr>
            <a:r>
              <a:rPr sz="2800" dirty="0"/>
              <a:t>The work in the field of Accent Classification has increased despite the progress of automatic speech recognition (ASR) systems that have led to assistants like Alexa and Siri, accent is still an issue in developing robust ASR systems that deliver high performance across diverse user groups.ASR systems like Google Now and Siri are usually trained on and perform best for these accents.</a:t>
            </a:r>
            <a:endParaRPr sz="2800" dirty="0"/>
          </a:p>
        </p:txBody>
      </p:sp>
      <p:sp>
        <p:nvSpPr>
          <p:cNvPr id="248" name="Google Shape;248;p25"/>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49" name="Google Shape;249;p25"/>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16"/>
          <p:cNvSpPr txBox="1">
            <a:spLocks noGrp="1"/>
          </p:cNvSpPr>
          <p:nvPr>
            <p:ph type="title"/>
          </p:nvPr>
        </p:nvSpPr>
        <p:spPr>
          <a:xfrm>
            <a:off x="457200" y="88583"/>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panose="020F0502020204030204"/>
              <a:buNone/>
            </a:pPr>
            <a:r>
              <a:rPr lang="en-US" dirty="0">
                <a:latin typeface="Times New Roman" panose="02020603050405020304" pitchFamily="18" charset="0"/>
                <a:cs typeface="Times New Roman" panose="02020603050405020304" pitchFamily="18" charset="0"/>
              </a:rPr>
              <a:t>Introduction</a:t>
            </a:r>
            <a:endParaRPr dirty="0">
              <a:latin typeface="Times New Roman" panose="02020603050405020304" pitchFamily="18" charset="0"/>
              <a:cs typeface="Times New Roman" panose="02020603050405020304" pitchFamily="18" charset="0"/>
            </a:endParaRPr>
          </a:p>
        </p:txBody>
      </p:sp>
      <p:sp>
        <p:nvSpPr>
          <p:cNvPr id="128" name="Google Shape;128;p16"/>
          <p:cNvSpPr txBox="1">
            <a:spLocks noGrp="1"/>
          </p:cNvSpPr>
          <p:nvPr>
            <p:ph type="body" idx="1"/>
          </p:nvPr>
        </p:nvSpPr>
        <p:spPr>
          <a:xfrm>
            <a:off x="457200" y="1231900"/>
            <a:ext cx="8229600" cy="4968240"/>
          </a:xfrm>
          <a:prstGeom prst="rect">
            <a:avLst/>
          </a:prstGeom>
          <a:noFill/>
          <a:ln>
            <a:noFill/>
          </a:ln>
        </p:spPr>
        <p:txBody>
          <a:bodyPr spcFirstLastPara="1" wrap="square" lIns="91425" tIns="45700" rIns="91425" bIns="45700" anchor="t" anchorCtr="0">
            <a:noAutofit/>
          </a:bodyPr>
          <a:lstStyle/>
          <a:p>
            <a:pPr marL="342900" lvl="0" indent="-342900" algn="l" rtl="0">
              <a:lnSpc>
                <a:spcPct val="80000"/>
              </a:lnSpc>
              <a:spcBef>
                <a:spcPts val="0"/>
              </a:spcBef>
              <a:spcAft>
                <a:spcPts val="0"/>
              </a:spcAft>
              <a:buClr>
                <a:schemeClr val="dk1"/>
              </a:buClr>
              <a:buSzPts val="2380"/>
              <a:buChar char="•"/>
            </a:pPr>
            <a:r>
              <a:rPr lang="en-US" sz="2400" dirty="0">
                <a:latin typeface="Times New Roman" panose="02020603050405020304" pitchFamily="18" charset="0"/>
                <a:cs typeface="Times New Roman" panose="02020603050405020304" pitchFamily="18" charset="0"/>
              </a:rPr>
              <a:t>Accent of a person is the distinctive way of pronouncing a language, it especially depends on the particular country, region and social class.</a:t>
            </a:r>
            <a:r>
              <a:rPr lang="en-US" sz="2400" dirty="0">
                <a:latin typeface="Times New Roman" panose="02020603050405020304" pitchFamily="18" charset="0"/>
                <a:cs typeface="Times New Roman" panose="02020603050405020304" pitchFamily="18" charset="0"/>
                <a:sym typeface="+mn-ea"/>
              </a:rPr>
              <a:t>It also tells about the educational, cultural and social background.</a:t>
            </a:r>
            <a:endParaRPr sz="2400" dirty="0">
              <a:latin typeface="Times New Roman" panose="02020603050405020304" pitchFamily="18" charset="0"/>
              <a:cs typeface="Times New Roman" panose="02020603050405020304" pitchFamily="18" charset="0"/>
            </a:endParaRPr>
          </a:p>
          <a:p>
            <a:pPr marL="342900" lvl="0" indent="-342900" algn="l" rtl="0">
              <a:lnSpc>
                <a:spcPct val="80000"/>
              </a:lnSpc>
              <a:spcBef>
                <a:spcPts val="475"/>
              </a:spcBef>
              <a:spcAft>
                <a:spcPts val="0"/>
              </a:spcAft>
              <a:buClr>
                <a:schemeClr val="dk1"/>
              </a:buClr>
              <a:buSzPts val="2380"/>
              <a:buChar char="•"/>
            </a:pPr>
            <a:r>
              <a:rPr lang="en-US" sz="2400" dirty="0">
                <a:latin typeface="Times New Roman" panose="02020603050405020304" pitchFamily="18" charset="0"/>
                <a:cs typeface="Times New Roman" panose="02020603050405020304" pitchFamily="18" charset="0"/>
              </a:rPr>
              <a:t> Accent in English matters a lot now a days, we need it in education sector, working in other countries where accent is different and very other same fields.</a:t>
            </a:r>
            <a:endParaRPr sz="2400" dirty="0">
              <a:latin typeface="Times New Roman" panose="02020603050405020304" pitchFamily="18" charset="0"/>
              <a:cs typeface="Times New Roman" panose="02020603050405020304" pitchFamily="18" charset="0"/>
            </a:endParaRPr>
          </a:p>
          <a:p>
            <a:pPr marL="342900" lvl="0" indent="-342900" algn="l" rtl="0">
              <a:lnSpc>
                <a:spcPct val="80000"/>
              </a:lnSpc>
              <a:spcBef>
                <a:spcPts val="475"/>
              </a:spcBef>
              <a:spcAft>
                <a:spcPts val="0"/>
              </a:spcAft>
              <a:buClr>
                <a:schemeClr val="dk1"/>
              </a:buClr>
              <a:buSzPts val="2380"/>
              <a:buChar char="•"/>
            </a:pPr>
            <a:r>
              <a:rPr lang="en-US" sz="2400" dirty="0" smtClean="0">
                <a:latin typeface="Times New Roman" panose="02020603050405020304" pitchFamily="18" charset="0"/>
                <a:cs typeface="Times New Roman" panose="02020603050405020304" pitchFamily="18" charset="0"/>
              </a:rPr>
              <a:t>People suffer alot in accent mismatch,people spend alot in passing exams like IELTS and also face problem in communication with collegues when working foreign countries.</a:t>
            </a:r>
            <a:endParaRPr lang="en-US" sz="2400" dirty="0" smtClean="0">
              <a:latin typeface="Times New Roman" panose="02020603050405020304" pitchFamily="18" charset="0"/>
              <a:cs typeface="Times New Roman" panose="02020603050405020304" pitchFamily="18" charset="0"/>
            </a:endParaRPr>
          </a:p>
          <a:p>
            <a:pPr marL="342900" lvl="0" indent="-342900" algn="l" rtl="0">
              <a:lnSpc>
                <a:spcPct val="80000"/>
              </a:lnSpc>
              <a:spcBef>
                <a:spcPts val="475"/>
              </a:spcBef>
              <a:spcAft>
                <a:spcPts val="0"/>
              </a:spcAft>
              <a:buClr>
                <a:schemeClr val="dk1"/>
              </a:buClr>
              <a:buSzPts val="2380"/>
              <a:buChar char="•"/>
            </a:pPr>
            <a:r>
              <a:rPr lang="en-US" sz="2400" dirty="0">
                <a:latin typeface="Times New Roman" panose="02020603050405020304" pitchFamily="18" charset="0"/>
                <a:cs typeface="Times New Roman" panose="02020603050405020304" pitchFamily="18" charset="0"/>
              </a:rPr>
              <a:t>English is treated as International Language and most of the english speakers are Non-Native speakers. The problem faced by people is that accent disimilarity, lack in communication and tests required for higher studies.</a:t>
            </a:r>
            <a:endParaRPr lang="en-US" sz="2400" dirty="0">
              <a:latin typeface="Times New Roman" panose="02020603050405020304" pitchFamily="18" charset="0"/>
              <a:cs typeface="Times New Roman" panose="02020603050405020304" pitchFamily="18" charset="0"/>
            </a:endParaRPr>
          </a:p>
        </p:txBody>
      </p:sp>
      <p:sp>
        <p:nvSpPr>
          <p:cNvPr id="132" name="Google Shape;132;p16"/>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33" name="Google Shape;133;p16"/>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2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3959"/>
              <a:buFont typeface="Calibri" panose="020F0502020204030204"/>
              <a:buNone/>
            </a:pPr>
            <a:br>
              <a:rPr lang="en-US" sz="3960" dirty="0" smtClean="0"/>
            </a:br>
            <a:r>
              <a:rPr lang="en-US" sz="3960" dirty="0" smtClean="0"/>
              <a:t>Conclusion </a:t>
            </a:r>
            <a:br>
              <a:rPr lang="en-US" sz="3960" dirty="0"/>
            </a:br>
            <a:endParaRPr sz="3960" dirty="0"/>
          </a:p>
        </p:txBody>
      </p:sp>
      <p:sp>
        <p:nvSpPr>
          <p:cNvPr id="244" name="Google Shape;244;p25"/>
          <p:cNvSpPr txBox="1">
            <a:spLocks noGrp="1"/>
          </p:cNvSpPr>
          <p:nvPr>
            <p:ph type="body" idx="1"/>
          </p:nvPr>
        </p:nvSpPr>
        <p:spPr>
          <a:xfrm>
            <a:off x="457200" y="957580"/>
            <a:ext cx="8229600" cy="4525963"/>
          </a:xfrm>
          <a:prstGeom prst="rect">
            <a:avLst/>
          </a:prstGeom>
          <a:noFill/>
          <a:ln>
            <a:noFill/>
          </a:ln>
        </p:spPr>
        <p:txBody>
          <a:bodyPr spcFirstLastPara="1" wrap="square" lIns="91425" tIns="45700" rIns="91425" bIns="45700" anchor="t" anchorCtr="0">
            <a:noAutofit/>
          </a:bodyPr>
          <a:lstStyle/>
          <a:p>
            <a:pPr marL="0" lvl="0" indent="0" algn="l" rtl="0">
              <a:spcBef>
                <a:spcPts val="640"/>
              </a:spcBef>
              <a:spcAft>
                <a:spcPts val="0"/>
              </a:spcAft>
              <a:buClr>
                <a:schemeClr val="dk1"/>
              </a:buClr>
              <a:buSzPts val="3200"/>
              <a:buNone/>
            </a:pPr>
            <a:endParaRPr sz="2800" dirty="0"/>
          </a:p>
          <a:p>
            <a:pPr marL="0" lvl="0" indent="0" algn="l" rtl="0">
              <a:spcBef>
                <a:spcPts val="640"/>
              </a:spcBef>
              <a:spcAft>
                <a:spcPts val="0"/>
              </a:spcAft>
              <a:buClr>
                <a:schemeClr val="dk1"/>
              </a:buClr>
              <a:buSzPts val="3200"/>
              <a:buNone/>
            </a:pPr>
            <a:r>
              <a:rPr sz="2800" dirty="0">
                <a:sym typeface="+mn-ea"/>
              </a:rPr>
              <a:t>The results from our project show the capabilities of deep neural network architectures to classify both native and non-native english speakers. Using MFCC extracted from recordings, our CNN model was able to perform the classification the best among the algorithms we tested. It also turned out that audio pre processing were major factors in affecting performance of CNN.</a:t>
            </a:r>
            <a:endParaRPr sz="2800" dirty="0"/>
          </a:p>
          <a:p>
            <a:pPr marL="0" lvl="0" indent="0" algn="l" rtl="0">
              <a:spcBef>
                <a:spcPts val="640"/>
              </a:spcBef>
              <a:spcAft>
                <a:spcPts val="0"/>
              </a:spcAft>
              <a:buClr>
                <a:schemeClr val="dk1"/>
              </a:buClr>
              <a:buSzPts val="3200"/>
              <a:buNone/>
            </a:pPr>
            <a:r>
              <a:rPr sz="2800" dirty="0">
                <a:sym typeface="+mn-ea"/>
              </a:rPr>
              <a:t>A Training Accuracy of 90% and Testing Accuracy of 88% has been achieved.</a:t>
            </a:r>
            <a:endParaRPr sz="2800" dirty="0"/>
          </a:p>
          <a:p>
            <a:pPr marL="0" lvl="0" indent="0" algn="l" rtl="0">
              <a:spcBef>
                <a:spcPts val="640"/>
              </a:spcBef>
              <a:spcAft>
                <a:spcPts val="0"/>
              </a:spcAft>
              <a:buClr>
                <a:schemeClr val="dk1"/>
              </a:buClr>
              <a:buSzPts val="3200"/>
              <a:buNone/>
            </a:pPr>
            <a:endParaRPr sz="2800" dirty="0"/>
          </a:p>
        </p:txBody>
      </p:sp>
      <p:sp>
        <p:nvSpPr>
          <p:cNvPr id="248" name="Google Shape;248;p25"/>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49" name="Google Shape;249;p25"/>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2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3959"/>
              <a:buFont typeface="Calibri" panose="020F0502020204030204"/>
              <a:buNone/>
            </a:pPr>
            <a:r>
              <a:rPr lang="en-US" sz="3960" dirty="0"/>
              <a:t>Future Work  </a:t>
            </a:r>
            <a:br>
              <a:rPr lang="en-US" sz="3960" dirty="0"/>
            </a:br>
            <a:endParaRPr sz="3960" dirty="0"/>
          </a:p>
        </p:txBody>
      </p:sp>
      <p:sp>
        <p:nvSpPr>
          <p:cNvPr id="244" name="Google Shape;244;p25"/>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p>
            <a:pPr lvl="0" indent="-457200" algn="l" rtl="0">
              <a:spcBef>
                <a:spcPts val="640"/>
              </a:spcBef>
              <a:spcAft>
                <a:spcPts val="0"/>
              </a:spcAft>
              <a:buClr>
                <a:schemeClr val="dk1"/>
              </a:buClr>
              <a:buSzPts val="3200"/>
            </a:pPr>
            <a:r>
              <a:rPr dirty="0"/>
              <a:t>This model will be very useful in ASR system to make them robust.</a:t>
            </a:r>
            <a:endParaRPr dirty="0"/>
          </a:p>
          <a:p>
            <a:pPr lvl="0" indent="-457200" algn="l" rtl="0">
              <a:spcBef>
                <a:spcPts val="640"/>
              </a:spcBef>
              <a:spcAft>
                <a:spcPts val="0"/>
              </a:spcAft>
              <a:buClr>
                <a:schemeClr val="dk1"/>
              </a:buClr>
              <a:buSzPts val="3200"/>
            </a:pPr>
            <a:r>
              <a:rPr dirty="0"/>
              <a:t>ASR systems are lacking because they are unable to understand the same thing pronounced in different accent.</a:t>
            </a:r>
            <a:endParaRPr dirty="0"/>
          </a:p>
          <a:p>
            <a:pPr lvl="0" indent="-457200" algn="l" rtl="0">
              <a:spcBef>
                <a:spcPts val="640"/>
              </a:spcBef>
              <a:spcAft>
                <a:spcPts val="0"/>
              </a:spcAft>
              <a:buClr>
                <a:schemeClr val="dk1"/>
              </a:buClr>
              <a:buSzPts val="3200"/>
            </a:pPr>
            <a:r>
              <a:rPr dirty="0"/>
              <a:t>We can systems like Alexa, Siri and other IOT systems more robust.</a:t>
            </a:r>
            <a:endParaRPr dirty="0"/>
          </a:p>
          <a:p>
            <a:pPr lvl="0" indent="-457200" algn="l" rtl="0">
              <a:spcBef>
                <a:spcPts val="640"/>
              </a:spcBef>
              <a:spcAft>
                <a:spcPts val="0"/>
              </a:spcAft>
              <a:buClr>
                <a:schemeClr val="dk1"/>
              </a:buClr>
              <a:buSzPts val="3200"/>
            </a:pPr>
            <a:r>
              <a:rPr dirty="0"/>
              <a:t>It can provide a lot of value in IOT, Home/Work Places Automation.</a:t>
            </a:r>
            <a:endParaRPr dirty="0"/>
          </a:p>
        </p:txBody>
      </p:sp>
      <p:sp>
        <p:nvSpPr>
          <p:cNvPr id="248" name="Google Shape;248;p25"/>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49" name="Google Shape;249;p25"/>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2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3959"/>
              <a:buFont typeface="Calibri" panose="020F0502020204030204"/>
              <a:buNone/>
            </a:pPr>
            <a:r>
              <a:rPr lang="en-US" sz="3960" dirty="0"/>
              <a:t>Cont... </a:t>
            </a:r>
            <a:br>
              <a:rPr lang="en-US" sz="3960" dirty="0"/>
            </a:br>
            <a:endParaRPr sz="3960" dirty="0"/>
          </a:p>
        </p:txBody>
      </p:sp>
      <p:sp>
        <p:nvSpPr>
          <p:cNvPr id="244" name="Google Shape;244;p25"/>
          <p:cNvSpPr txBox="1">
            <a:spLocks noGrp="1"/>
          </p:cNvSpPr>
          <p:nvPr>
            <p:ph type="body" idx="1"/>
          </p:nvPr>
        </p:nvSpPr>
        <p:spPr>
          <a:xfrm>
            <a:off x="577850" y="1298575"/>
            <a:ext cx="7703185" cy="3970655"/>
          </a:xfrm>
          <a:prstGeom prst="rect">
            <a:avLst/>
          </a:prstGeom>
          <a:noFill/>
          <a:ln>
            <a:noFill/>
          </a:ln>
        </p:spPr>
        <p:txBody>
          <a:bodyPr spcFirstLastPara="1" wrap="square" lIns="91425" tIns="45700" rIns="91425" bIns="45700" anchor="t" anchorCtr="0">
            <a:noAutofit/>
          </a:bodyPr>
          <a:lstStyle/>
          <a:p>
            <a:pPr marL="0" lvl="0" indent="0" algn="just" rtl="0">
              <a:spcBef>
                <a:spcPts val="640"/>
              </a:spcBef>
              <a:spcAft>
                <a:spcPts val="0"/>
              </a:spcAft>
              <a:buClr>
                <a:schemeClr val="dk1"/>
              </a:buClr>
              <a:buSzPts val="3200"/>
              <a:buNone/>
            </a:pPr>
            <a:r>
              <a:rPr lang="en-US" sz="2800" dirty="0"/>
              <a:t>Accent Classification for any other growing language.</a:t>
            </a:r>
            <a:endParaRPr lang="en-US" sz="2800" dirty="0"/>
          </a:p>
        </p:txBody>
      </p:sp>
      <p:sp>
        <p:nvSpPr>
          <p:cNvPr id="248" name="Google Shape;248;p25"/>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49" name="Google Shape;249;p25"/>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2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3959"/>
              <a:buFont typeface="Calibri" panose="020F0502020204030204"/>
              <a:buNone/>
            </a:pPr>
            <a:r>
              <a:rPr lang="en-US" sz="3960" dirty="0" smtClean="0"/>
              <a:t>References  </a:t>
            </a:r>
            <a:br>
              <a:rPr lang="en-US" sz="3960" dirty="0"/>
            </a:br>
            <a:endParaRPr sz="3960" dirty="0"/>
          </a:p>
        </p:txBody>
      </p:sp>
      <p:sp>
        <p:nvSpPr>
          <p:cNvPr id="244" name="Google Shape;244;p25"/>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p>
            <a:pPr marL="0" lvl="0" indent="0" algn="l" rtl="0">
              <a:spcBef>
                <a:spcPts val="640"/>
              </a:spcBef>
              <a:spcAft>
                <a:spcPts val="0"/>
              </a:spcAft>
              <a:buClr>
                <a:schemeClr val="dk1"/>
              </a:buClr>
              <a:buSzPts val="3200"/>
              <a:buNone/>
            </a:pPr>
            <a:r>
              <a:rPr sz="2400" dirty="0"/>
              <a:t>Abulsaoud Hanani,(2012), Human And Computer Recognition Of Regional Accents And Ethnic Groups From British English Speech. </a:t>
            </a:r>
            <a:endParaRPr sz="2400" dirty="0"/>
          </a:p>
          <a:p>
            <a:pPr marL="0" lvl="0" indent="0" algn="l" rtl="0">
              <a:spcBef>
                <a:spcPts val="640"/>
              </a:spcBef>
              <a:spcAft>
                <a:spcPts val="0"/>
              </a:spcAft>
              <a:buClr>
                <a:schemeClr val="dk1"/>
              </a:buClr>
              <a:buSzPts val="3200"/>
              <a:buNone/>
            </a:pPr>
            <a:endParaRPr sz="2400" dirty="0"/>
          </a:p>
          <a:p>
            <a:pPr marL="0" lvl="0" indent="0" algn="l" rtl="0">
              <a:spcBef>
                <a:spcPts val="640"/>
              </a:spcBef>
              <a:spcAft>
                <a:spcPts val="0"/>
              </a:spcAft>
              <a:buClr>
                <a:schemeClr val="dk1"/>
              </a:buClr>
              <a:buSzPts val="3200"/>
              <a:buNone/>
            </a:pPr>
            <a:r>
              <a:rPr sz="2400" dirty="0"/>
              <a:t>Muhammad Rizwan, David V. Anderson, (2017), A weighted accent classification using multiple words.</a:t>
            </a:r>
            <a:endParaRPr sz="2400" dirty="0"/>
          </a:p>
          <a:p>
            <a:pPr marL="0" lvl="0" indent="0" algn="l" rtl="0">
              <a:spcBef>
                <a:spcPts val="640"/>
              </a:spcBef>
              <a:spcAft>
                <a:spcPts val="0"/>
              </a:spcAft>
              <a:buClr>
                <a:schemeClr val="dk1"/>
              </a:buClr>
              <a:buSzPts val="3200"/>
              <a:buNone/>
            </a:pPr>
            <a:endParaRPr sz="2400" dirty="0"/>
          </a:p>
          <a:p>
            <a:pPr marL="0" lvl="0" indent="0" algn="l" rtl="0">
              <a:spcBef>
                <a:spcPts val="640"/>
              </a:spcBef>
              <a:spcAft>
                <a:spcPts val="0"/>
              </a:spcAft>
              <a:buClr>
                <a:schemeClr val="dk1"/>
              </a:buClr>
              <a:buSzPts val="3200"/>
              <a:buNone/>
            </a:pPr>
            <a:r>
              <a:rPr sz="2400" dirty="0"/>
              <a:t>Jordan J. Bird, A Ekart, Elizabeth F. Wanner, Diego R. Faria,(2019), Accent Classification in Human Speech Biometrics for Non-Native and Native Speakers</a:t>
            </a:r>
            <a:endParaRPr sz="2400" dirty="0"/>
          </a:p>
          <a:p>
            <a:pPr marL="0" lvl="0" indent="0" algn="l" rtl="0">
              <a:spcBef>
                <a:spcPts val="640"/>
              </a:spcBef>
              <a:spcAft>
                <a:spcPts val="0"/>
              </a:spcAft>
              <a:buClr>
                <a:schemeClr val="dk1"/>
              </a:buClr>
              <a:buSzPts val="3200"/>
              <a:buNone/>
            </a:pPr>
            <a:endParaRPr sz="2400" dirty="0"/>
          </a:p>
          <a:p>
            <a:pPr marL="0" lvl="0" indent="0" algn="l" rtl="0">
              <a:spcBef>
                <a:spcPts val="640"/>
              </a:spcBef>
              <a:spcAft>
                <a:spcPts val="0"/>
              </a:spcAft>
              <a:buClr>
                <a:schemeClr val="dk1"/>
              </a:buClr>
              <a:buSzPts val="3200"/>
              <a:buNone/>
            </a:pPr>
            <a:r>
              <a:rPr sz="2400" dirty="0"/>
              <a:t>Rishabh Upadhyay, Simon Lui, (2018), Foreign English Accent Classification Using Deep Brief Networks.</a:t>
            </a:r>
            <a:endParaRPr sz="2400" dirty="0"/>
          </a:p>
          <a:p>
            <a:pPr marL="0" lvl="0" indent="0" algn="l" rtl="0">
              <a:spcBef>
                <a:spcPts val="640"/>
              </a:spcBef>
              <a:spcAft>
                <a:spcPts val="0"/>
              </a:spcAft>
              <a:buClr>
                <a:schemeClr val="dk1"/>
              </a:buClr>
              <a:buSzPts val="3200"/>
              <a:buNone/>
            </a:pPr>
            <a:endParaRPr sz="2000" dirty="0"/>
          </a:p>
          <a:p>
            <a:pPr marL="0" lvl="0" indent="0" algn="l" rtl="0">
              <a:spcBef>
                <a:spcPts val="640"/>
              </a:spcBef>
              <a:spcAft>
                <a:spcPts val="0"/>
              </a:spcAft>
              <a:buClr>
                <a:schemeClr val="dk1"/>
              </a:buClr>
              <a:buSzPts val="3200"/>
              <a:buNone/>
            </a:pPr>
            <a:endParaRPr sz="2000" dirty="0"/>
          </a:p>
        </p:txBody>
      </p:sp>
      <p:sp>
        <p:nvSpPr>
          <p:cNvPr id="248" name="Google Shape;248;p25"/>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49" name="Google Shape;249;p25"/>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25"/>
          <p:cNvSpPr txBox="1">
            <a:spLocks noGrp="1"/>
          </p:cNvSpPr>
          <p:nvPr>
            <p:ph type="title"/>
          </p:nvPr>
        </p:nvSpPr>
        <p:spPr>
          <a:xfrm>
            <a:off x="457200" y="340391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3959"/>
              <a:buFont typeface="Calibri" panose="020F0502020204030204"/>
              <a:buNone/>
            </a:pPr>
            <a:r>
              <a:rPr lang="en-US" sz="3960" dirty="0" smtClean="0"/>
              <a:t>Thank You! </a:t>
            </a:r>
            <a:br>
              <a:rPr lang="en-US" sz="3960" dirty="0"/>
            </a:br>
            <a:endParaRPr sz="3960" dirty="0"/>
          </a:p>
        </p:txBody>
      </p:sp>
      <p:sp>
        <p:nvSpPr>
          <p:cNvPr id="244" name="Google Shape;244;p25"/>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p>
            <a:pPr marL="0" lvl="0" indent="0" algn="l" rtl="0">
              <a:spcBef>
                <a:spcPts val="640"/>
              </a:spcBef>
              <a:spcAft>
                <a:spcPts val="0"/>
              </a:spcAft>
              <a:buClr>
                <a:schemeClr val="dk1"/>
              </a:buClr>
              <a:buSzPts val="3200"/>
              <a:buNone/>
            </a:pPr>
            <a:endParaRPr sz="2000" dirty="0"/>
          </a:p>
          <a:p>
            <a:pPr marL="0" lvl="0" indent="0" algn="l" rtl="0">
              <a:spcBef>
                <a:spcPts val="640"/>
              </a:spcBef>
              <a:spcAft>
                <a:spcPts val="0"/>
              </a:spcAft>
              <a:buClr>
                <a:schemeClr val="dk1"/>
              </a:buClr>
              <a:buSzPts val="3200"/>
              <a:buNone/>
            </a:pPr>
            <a:endParaRPr sz="2000" dirty="0"/>
          </a:p>
        </p:txBody>
      </p:sp>
      <p:sp>
        <p:nvSpPr>
          <p:cNvPr id="248" name="Google Shape;248;p25"/>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49" name="Google Shape;249;p25"/>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pic>
        <p:nvPicPr>
          <p:cNvPr id="266" name="Google Shape;266;p27"/>
          <p:cNvPicPr preferRelativeResize="0"/>
          <p:nvPr/>
        </p:nvPicPr>
        <p:blipFill rotWithShape="1">
          <a:blip r:embed="rId1"/>
          <a:srcRect/>
          <a:stretch>
            <a:fillRect/>
          </a:stretch>
        </p:blipFill>
        <p:spPr>
          <a:xfrm>
            <a:off x="7699248" y="301752"/>
            <a:ext cx="841248" cy="841248"/>
          </a:xfrm>
          <a:prstGeom prst="rect">
            <a:avLst/>
          </a:prstGeom>
          <a:noFill/>
          <a:ln>
            <a:noFill/>
          </a:ln>
        </p:spPr>
      </p:pic>
      <p:sp>
        <p:nvSpPr>
          <p:cNvPr id="267" name="Google Shape;267;p27"/>
          <p:cNvSpPr/>
          <p:nvPr/>
        </p:nvSpPr>
        <p:spPr>
          <a:xfrm>
            <a:off x="883920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68" name="Google Shape;268;p27"/>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269" name="Google Shape;269;p27" descr="F:\IMPORTANT DOCUMENTs\MY LECTURES &amp; documents\course stuff\5th semester course\QuestionMark2.gif"/>
          <p:cNvPicPr preferRelativeResize="0">
            <a:picLocks noGrp="1"/>
          </p:cNvPicPr>
          <p:nvPr>
            <p:ph type="body" idx="1"/>
          </p:nvPr>
        </p:nvPicPr>
        <p:blipFill rotWithShape="1">
          <a:blip r:embed="rId2"/>
          <a:srcRect/>
          <a:stretch>
            <a:fillRect/>
          </a:stretch>
        </p:blipFill>
        <p:spPr>
          <a:xfrm>
            <a:off x="3276600" y="152400"/>
            <a:ext cx="3333750" cy="3333750"/>
          </a:xfrm>
          <a:prstGeom prst="rect">
            <a:avLst/>
          </a:prstGeom>
          <a:noFill/>
          <a:ln>
            <a:noFill/>
          </a:ln>
        </p:spPr>
      </p:pic>
      <p:pic>
        <p:nvPicPr>
          <p:cNvPr id="270" name="Google Shape;270;p27"/>
          <p:cNvPicPr preferRelativeResize="0"/>
          <p:nvPr/>
        </p:nvPicPr>
        <p:blipFill rotWithShape="1">
          <a:blip r:embed="rId3"/>
          <a:srcRect/>
          <a:stretch>
            <a:fillRect/>
          </a:stretch>
        </p:blipFill>
        <p:spPr>
          <a:xfrm>
            <a:off x="457200" y="3048000"/>
            <a:ext cx="1729839" cy="3276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16"/>
          <p:cNvSpPr txBox="1">
            <a:spLocks noGrp="1"/>
          </p:cNvSpPr>
          <p:nvPr>
            <p:ph type="title"/>
          </p:nvPr>
        </p:nvSpPr>
        <p:spPr>
          <a:xfrm>
            <a:off x="457200" y="88583"/>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panose="020F0502020204030204"/>
              <a:buNone/>
            </a:pPr>
            <a:r>
              <a:rPr lang="en-US" dirty="0">
                <a:latin typeface="Times New Roman" panose="02020603050405020304" pitchFamily="18" charset="0"/>
                <a:cs typeface="Times New Roman" panose="02020603050405020304" pitchFamily="18" charset="0"/>
              </a:rPr>
              <a:t>Continued...</a:t>
            </a:r>
            <a:endParaRPr lang="en-US" dirty="0">
              <a:latin typeface="Times New Roman" panose="02020603050405020304" pitchFamily="18" charset="0"/>
              <a:cs typeface="Times New Roman" panose="02020603050405020304" pitchFamily="18" charset="0"/>
            </a:endParaRPr>
          </a:p>
        </p:txBody>
      </p:sp>
      <p:sp>
        <p:nvSpPr>
          <p:cNvPr id="128" name="Google Shape;128;p16"/>
          <p:cNvSpPr txBox="1">
            <a:spLocks noGrp="1"/>
          </p:cNvSpPr>
          <p:nvPr>
            <p:ph type="body" idx="1"/>
          </p:nvPr>
        </p:nvSpPr>
        <p:spPr>
          <a:xfrm>
            <a:off x="457200" y="1231900"/>
            <a:ext cx="8229600" cy="4968240"/>
          </a:xfrm>
          <a:prstGeom prst="rect">
            <a:avLst/>
          </a:prstGeom>
          <a:noFill/>
          <a:ln>
            <a:noFill/>
          </a:ln>
        </p:spPr>
        <p:txBody>
          <a:bodyPr spcFirstLastPara="1" wrap="square" lIns="91425" tIns="45700" rIns="91425" bIns="45700" anchor="t" anchorCtr="0">
            <a:noAutofit/>
          </a:bodyPr>
          <a:lstStyle/>
          <a:p>
            <a:pPr marL="342900" lvl="0" indent="-342900" algn="l" rtl="0">
              <a:lnSpc>
                <a:spcPct val="80000"/>
              </a:lnSpc>
              <a:spcBef>
                <a:spcPts val="0"/>
              </a:spcBef>
              <a:spcAft>
                <a:spcPts val="0"/>
              </a:spcAft>
              <a:buClr>
                <a:schemeClr val="dk1"/>
              </a:buClr>
              <a:buSzPts val="2380"/>
              <a:buChar char="•"/>
            </a:pPr>
            <a:r>
              <a:rPr lang="en-US" sz="2400" dirty="0">
                <a:latin typeface="Times New Roman" panose="02020603050405020304" pitchFamily="18" charset="0"/>
                <a:cs typeface="Times New Roman" panose="02020603050405020304" pitchFamily="18" charset="0"/>
              </a:rPr>
              <a:t>People don't even know how much their accent matches to their interested accent and how they will evaluate the progress.</a:t>
            </a:r>
            <a:endParaRPr sz="2400" dirty="0">
              <a:latin typeface="Times New Roman" panose="02020603050405020304" pitchFamily="18" charset="0"/>
              <a:cs typeface="Times New Roman" panose="02020603050405020304" pitchFamily="18" charset="0"/>
            </a:endParaRPr>
          </a:p>
          <a:p>
            <a:pPr marL="342900" lvl="0" indent="-342900" algn="l" rtl="0">
              <a:lnSpc>
                <a:spcPct val="80000"/>
              </a:lnSpc>
              <a:spcBef>
                <a:spcPts val="475"/>
              </a:spcBef>
              <a:spcAft>
                <a:spcPts val="0"/>
              </a:spcAft>
              <a:buClr>
                <a:schemeClr val="dk1"/>
              </a:buClr>
              <a:buSzPts val="2380"/>
              <a:buChar char="•"/>
            </a:pPr>
            <a:r>
              <a:rPr lang="en-US" sz="2400" dirty="0">
                <a:latin typeface="Times New Roman" panose="02020603050405020304" pitchFamily="18" charset="0"/>
                <a:cs typeface="Times New Roman" panose="02020603050405020304" pitchFamily="18" charset="0"/>
              </a:rPr>
              <a:t>They have to join coaching classes and manual way of learning so there is a need of the system which can evaluate, train people in native accents.</a:t>
            </a:r>
            <a:endParaRPr sz="2400" dirty="0">
              <a:latin typeface="Times New Roman" panose="02020603050405020304" pitchFamily="18" charset="0"/>
              <a:cs typeface="Times New Roman" panose="02020603050405020304" pitchFamily="18" charset="0"/>
            </a:endParaRPr>
          </a:p>
          <a:p>
            <a:pPr marL="342900" lvl="0" indent="-342900" algn="l" rtl="0">
              <a:lnSpc>
                <a:spcPct val="80000"/>
              </a:lnSpc>
              <a:spcBef>
                <a:spcPts val="475"/>
              </a:spcBef>
              <a:spcAft>
                <a:spcPts val="0"/>
              </a:spcAft>
              <a:buClr>
                <a:schemeClr val="dk1"/>
              </a:buClr>
              <a:buSzPts val="2380"/>
              <a:buChar char="•"/>
            </a:pPr>
            <a:r>
              <a:rPr lang="en-US" sz="2400" dirty="0">
                <a:latin typeface="Times New Roman" panose="02020603050405020304" pitchFamily="18" charset="0"/>
                <a:cs typeface="Times New Roman" panose="02020603050405020304" pitchFamily="18" charset="0"/>
              </a:rPr>
              <a:t>English is treated as International Language and most of the english speakers are Non-Native speakers. The problem faced by people is that accent disimilarity, lack in communication and tests required for higher studies.</a:t>
            </a:r>
            <a:endParaRPr lang="en-US" sz="2400" dirty="0">
              <a:latin typeface="Times New Roman" panose="02020603050405020304" pitchFamily="18" charset="0"/>
              <a:cs typeface="Times New Roman" panose="02020603050405020304" pitchFamily="18" charset="0"/>
            </a:endParaRPr>
          </a:p>
          <a:p>
            <a:pPr marL="342900" lvl="0" indent="-342900" algn="l" rtl="0">
              <a:lnSpc>
                <a:spcPct val="80000"/>
              </a:lnSpc>
              <a:spcBef>
                <a:spcPts val="475"/>
              </a:spcBef>
              <a:spcAft>
                <a:spcPts val="0"/>
              </a:spcAft>
              <a:buClr>
                <a:schemeClr val="dk1"/>
              </a:buClr>
              <a:buSzPts val="2380"/>
              <a:buChar char="•"/>
            </a:pPr>
            <a:r>
              <a:rPr lang="en-US" sz="2400" dirty="0" smtClean="0">
                <a:latin typeface="Times New Roman" panose="02020603050405020304" pitchFamily="18" charset="0"/>
                <a:cs typeface="Times New Roman" panose="02020603050405020304" pitchFamily="18" charset="0"/>
                <a:sym typeface="+mn-ea"/>
              </a:rPr>
              <a:t>Our application English Accent Trainer is the solution to the problem.</a:t>
            </a:r>
            <a:endParaRPr lang="en-US" sz="2400" dirty="0" smtClean="0">
              <a:latin typeface="Times New Roman" panose="02020603050405020304" pitchFamily="18" charset="0"/>
              <a:cs typeface="Times New Roman" panose="02020603050405020304" pitchFamily="18" charset="0"/>
              <a:sym typeface="+mn-ea"/>
            </a:endParaRPr>
          </a:p>
          <a:p>
            <a:pPr marL="342900" lvl="0" indent="-342900" algn="l" rtl="0">
              <a:lnSpc>
                <a:spcPct val="80000"/>
              </a:lnSpc>
              <a:spcBef>
                <a:spcPts val="475"/>
              </a:spcBef>
              <a:spcAft>
                <a:spcPts val="0"/>
              </a:spcAft>
              <a:buClr>
                <a:schemeClr val="dk1"/>
              </a:buClr>
              <a:buSzPts val="2380"/>
              <a:buChar char="•"/>
            </a:pPr>
            <a:r>
              <a:rPr lang="en-US" sz="2400" dirty="0" smtClean="0">
                <a:latin typeface="Times New Roman" panose="02020603050405020304" pitchFamily="18" charset="0"/>
                <a:cs typeface="Times New Roman" panose="02020603050405020304" pitchFamily="18" charset="0"/>
              </a:rPr>
              <a:t>It gives user an interface to test its accent similarity, by “Accent Similarity Test” which includes Machine Learning and Natural Language Processing.</a:t>
            </a:r>
            <a:endParaRPr lang="en-US" sz="2400" dirty="0" smtClean="0">
              <a:latin typeface="Times New Roman" panose="02020603050405020304" pitchFamily="18" charset="0"/>
              <a:cs typeface="Times New Roman" panose="02020603050405020304" pitchFamily="18" charset="0"/>
            </a:endParaRPr>
          </a:p>
          <a:p>
            <a:pPr marL="342900" lvl="0" indent="-342900" algn="l" rtl="0">
              <a:lnSpc>
                <a:spcPct val="80000"/>
              </a:lnSpc>
              <a:spcBef>
                <a:spcPts val="475"/>
              </a:spcBef>
              <a:spcAft>
                <a:spcPts val="0"/>
              </a:spcAft>
              <a:buClr>
                <a:schemeClr val="dk1"/>
              </a:buClr>
              <a:buSzPts val="2380"/>
              <a:buChar char="•"/>
            </a:pPr>
            <a:endParaRPr lang="en-US" sz="2400" dirty="0">
              <a:latin typeface="Times New Roman" panose="02020603050405020304" pitchFamily="18" charset="0"/>
              <a:cs typeface="Times New Roman" panose="02020603050405020304" pitchFamily="18" charset="0"/>
            </a:endParaRPr>
          </a:p>
        </p:txBody>
      </p:sp>
      <p:sp>
        <p:nvSpPr>
          <p:cNvPr id="132" name="Google Shape;132;p16"/>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33" name="Google Shape;133;p16"/>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16"/>
          <p:cNvSpPr txBox="1">
            <a:spLocks noGrp="1"/>
          </p:cNvSpPr>
          <p:nvPr>
            <p:ph type="title"/>
          </p:nvPr>
        </p:nvSpPr>
        <p:spPr>
          <a:xfrm>
            <a:off x="457200" y="88583"/>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panose="020F0502020204030204"/>
              <a:buNone/>
            </a:pPr>
            <a:r>
              <a:rPr lang="en-US" dirty="0">
                <a:latin typeface="Times New Roman" panose="02020603050405020304" pitchFamily="18" charset="0"/>
                <a:cs typeface="Times New Roman" panose="02020603050405020304" pitchFamily="18" charset="0"/>
              </a:rPr>
              <a:t>Continued...</a:t>
            </a:r>
            <a:endParaRPr lang="en-US" dirty="0">
              <a:latin typeface="Times New Roman" panose="02020603050405020304" pitchFamily="18" charset="0"/>
              <a:cs typeface="Times New Roman" panose="02020603050405020304" pitchFamily="18" charset="0"/>
            </a:endParaRPr>
          </a:p>
        </p:txBody>
      </p:sp>
      <p:sp>
        <p:nvSpPr>
          <p:cNvPr id="128" name="Google Shape;128;p16"/>
          <p:cNvSpPr txBox="1">
            <a:spLocks noGrp="1"/>
          </p:cNvSpPr>
          <p:nvPr>
            <p:ph type="body" idx="1"/>
          </p:nvPr>
        </p:nvSpPr>
        <p:spPr>
          <a:xfrm>
            <a:off x="457200" y="1231900"/>
            <a:ext cx="8229600" cy="4968240"/>
          </a:xfrm>
          <a:prstGeom prst="rect">
            <a:avLst/>
          </a:prstGeom>
          <a:noFill/>
          <a:ln>
            <a:noFill/>
          </a:ln>
        </p:spPr>
        <p:txBody>
          <a:bodyPr spcFirstLastPara="1" wrap="square" lIns="91425" tIns="45700" rIns="91425" bIns="45700" anchor="t" anchorCtr="0">
            <a:noAutofit/>
          </a:bodyPr>
          <a:lstStyle/>
          <a:p>
            <a:pPr marL="342900" lvl="0" indent="-342900" algn="l" rtl="0">
              <a:lnSpc>
                <a:spcPct val="80000"/>
              </a:lnSpc>
              <a:spcBef>
                <a:spcPts val="0"/>
              </a:spcBef>
              <a:spcAft>
                <a:spcPts val="0"/>
              </a:spcAft>
              <a:buClr>
                <a:schemeClr val="dk1"/>
              </a:buClr>
              <a:buSzPts val="2380"/>
              <a:buChar char="•"/>
            </a:pPr>
            <a:r>
              <a:rPr lang="en-US" sz="2400" dirty="0">
                <a:latin typeface="Times New Roman" panose="02020603050405020304" pitchFamily="18" charset="0"/>
                <a:cs typeface="Times New Roman" panose="02020603050405020304" pitchFamily="18" charset="0"/>
              </a:rPr>
              <a:t>Accent Similarity Test includes the process of performing Natural Language Process techniques and Machine Learning Techniques to extract the feature required for performing this test.</a:t>
            </a:r>
            <a:endParaRPr sz="2400" dirty="0">
              <a:latin typeface="Times New Roman" panose="02020603050405020304" pitchFamily="18" charset="0"/>
              <a:cs typeface="Times New Roman" panose="02020603050405020304" pitchFamily="18" charset="0"/>
            </a:endParaRPr>
          </a:p>
          <a:p>
            <a:pPr marL="342900" lvl="0" indent="-342900" algn="l" rtl="0">
              <a:lnSpc>
                <a:spcPct val="80000"/>
              </a:lnSpc>
              <a:spcBef>
                <a:spcPts val="475"/>
              </a:spcBef>
              <a:spcAft>
                <a:spcPts val="0"/>
              </a:spcAft>
              <a:buClr>
                <a:schemeClr val="dk1"/>
              </a:buClr>
              <a:buSzPts val="2380"/>
              <a:buChar char="•"/>
            </a:pPr>
            <a:r>
              <a:rPr lang="en-US" sz="2400" dirty="0">
                <a:latin typeface="Times New Roman" panose="02020603050405020304" pitchFamily="18" charset="0"/>
                <a:cs typeface="Times New Roman" panose="02020603050405020304" pitchFamily="18" charset="0"/>
              </a:rPr>
              <a:t>Accent Similaty Test is the core and most imporatnt part of this application because whole thing depends o this.</a:t>
            </a:r>
            <a:endParaRPr sz="2400" dirty="0">
              <a:latin typeface="Times New Roman" panose="02020603050405020304" pitchFamily="18" charset="0"/>
              <a:cs typeface="Times New Roman" panose="02020603050405020304" pitchFamily="18" charset="0"/>
            </a:endParaRPr>
          </a:p>
          <a:p>
            <a:pPr marL="342900" lvl="0" indent="-342900" algn="l" rtl="0">
              <a:lnSpc>
                <a:spcPct val="80000"/>
              </a:lnSpc>
              <a:spcBef>
                <a:spcPts val="475"/>
              </a:spcBef>
              <a:spcAft>
                <a:spcPts val="0"/>
              </a:spcAft>
              <a:buClr>
                <a:schemeClr val="dk1"/>
              </a:buClr>
              <a:buSzPts val="2380"/>
              <a:buChar char="•"/>
            </a:pPr>
            <a:r>
              <a:rPr lang="en-US" sz="2400" dirty="0">
                <a:latin typeface="Times New Roman" panose="02020603050405020304" pitchFamily="18" charset="0"/>
                <a:cs typeface="Times New Roman" panose="02020603050405020304" pitchFamily="18" charset="0"/>
              </a:rPr>
              <a:t>User will read a given passage and his/her voice will be recorded and using that audio clip, our system will perform this test.</a:t>
            </a:r>
            <a:endParaRPr lang="en-US" sz="2400" dirty="0">
              <a:latin typeface="Times New Roman" panose="02020603050405020304" pitchFamily="18" charset="0"/>
              <a:cs typeface="Times New Roman" panose="02020603050405020304" pitchFamily="18" charset="0"/>
            </a:endParaRPr>
          </a:p>
          <a:p>
            <a:pPr marL="342900" lvl="0" indent="-342900" algn="l" rtl="0">
              <a:lnSpc>
                <a:spcPct val="80000"/>
              </a:lnSpc>
              <a:spcBef>
                <a:spcPts val="475"/>
              </a:spcBef>
              <a:spcAft>
                <a:spcPts val="0"/>
              </a:spcAft>
              <a:buClr>
                <a:schemeClr val="dk1"/>
              </a:buClr>
              <a:buSzPts val="2380"/>
              <a:buChar char="•"/>
            </a:pPr>
            <a:r>
              <a:rPr lang="en-US" sz="2400" dirty="0" smtClean="0">
                <a:latin typeface="Times New Roman" panose="02020603050405020304" pitchFamily="18" charset="0"/>
                <a:cs typeface="Times New Roman" panose="02020603050405020304" pitchFamily="18" charset="0"/>
                <a:sym typeface="+mn-ea"/>
              </a:rPr>
              <a:t>Threshold for performing this test is Native Speaker's audio data-set.</a:t>
            </a:r>
            <a:endParaRPr lang="en-US" sz="2400" dirty="0" smtClean="0">
              <a:latin typeface="Times New Roman" panose="02020603050405020304" pitchFamily="18" charset="0"/>
              <a:cs typeface="Times New Roman" panose="02020603050405020304" pitchFamily="18" charset="0"/>
              <a:sym typeface="+mn-ea"/>
            </a:endParaRPr>
          </a:p>
          <a:p>
            <a:pPr marL="342900" lvl="0" indent="-342900" algn="l" rtl="0">
              <a:lnSpc>
                <a:spcPct val="80000"/>
              </a:lnSpc>
              <a:spcBef>
                <a:spcPts val="475"/>
              </a:spcBef>
              <a:spcAft>
                <a:spcPts val="0"/>
              </a:spcAft>
              <a:buClr>
                <a:schemeClr val="dk1"/>
              </a:buClr>
              <a:buSzPts val="2380"/>
              <a:buChar char="•"/>
            </a:pPr>
            <a:r>
              <a:rPr lang="en-US" sz="2400" dirty="0" smtClean="0">
                <a:latin typeface="Times New Roman" panose="02020603050405020304" pitchFamily="18" charset="0"/>
                <a:cs typeface="Times New Roman" panose="02020603050405020304" pitchFamily="18" charset="0"/>
              </a:rPr>
              <a:t>Results of this test is displayed in the form of a percentage graph.</a:t>
            </a:r>
            <a:endParaRPr lang="en-US" sz="2400" dirty="0" smtClean="0">
              <a:latin typeface="Times New Roman" panose="02020603050405020304" pitchFamily="18" charset="0"/>
              <a:cs typeface="Times New Roman" panose="02020603050405020304" pitchFamily="18" charset="0"/>
            </a:endParaRPr>
          </a:p>
          <a:p>
            <a:pPr marL="342900" lvl="0" indent="-342900" algn="l" rtl="0">
              <a:lnSpc>
                <a:spcPct val="80000"/>
              </a:lnSpc>
              <a:spcBef>
                <a:spcPts val="475"/>
              </a:spcBef>
              <a:spcAft>
                <a:spcPts val="0"/>
              </a:spcAft>
              <a:buClr>
                <a:schemeClr val="dk1"/>
              </a:buClr>
              <a:buSzPts val="2380"/>
              <a:buChar char="•"/>
            </a:pPr>
            <a:endParaRPr lang="en-US" sz="2400" dirty="0">
              <a:latin typeface="Times New Roman" panose="02020603050405020304" pitchFamily="18" charset="0"/>
              <a:cs typeface="Times New Roman" panose="02020603050405020304" pitchFamily="18" charset="0"/>
            </a:endParaRPr>
          </a:p>
        </p:txBody>
      </p:sp>
      <p:sp>
        <p:nvSpPr>
          <p:cNvPr id="132" name="Google Shape;132;p16"/>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33" name="Google Shape;133;p16"/>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16"/>
          <p:cNvSpPr txBox="1">
            <a:spLocks noGrp="1"/>
          </p:cNvSpPr>
          <p:nvPr>
            <p:ph type="title"/>
          </p:nvPr>
        </p:nvSpPr>
        <p:spPr>
          <a:xfrm>
            <a:off x="457200" y="88583"/>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panose="020F0502020204030204"/>
              <a:buNone/>
            </a:pPr>
            <a:r>
              <a:rPr lang="en-US" dirty="0">
                <a:latin typeface="Times New Roman" panose="02020603050405020304" pitchFamily="18" charset="0"/>
                <a:cs typeface="Times New Roman" panose="02020603050405020304" pitchFamily="18" charset="0"/>
              </a:rPr>
              <a:t>Continued...</a:t>
            </a:r>
            <a:endParaRPr lang="en-US" dirty="0">
              <a:latin typeface="Times New Roman" panose="02020603050405020304" pitchFamily="18" charset="0"/>
              <a:cs typeface="Times New Roman" panose="02020603050405020304" pitchFamily="18" charset="0"/>
            </a:endParaRPr>
          </a:p>
        </p:txBody>
      </p:sp>
      <p:sp>
        <p:nvSpPr>
          <p:cNvPr id="128" name="Google Shape;128;p16"/>
          <p:cNvSpPr txBox="1">
            <a:spLocks noGrp="1"/>
          </p:cNvSpPr>
          <p:nvPr>
            <p:ph type="body" idx="1"/>
          </p:nvPr>
        </p:nvSpPr>
        <p:spPr>
          <a:xfrm>
            <a:off x="457200" y="1231900"/>
            <a:ext cx="8229600" cy="4968240"/>
          </a:xfrm>
          <a:prstGeom prst="rect">
            <a:avLst/>
          </a:prstGeom>
          <a:noFill/>
          <a:ln>
            <a:noFill/>
          </a:ln>
        </p:spPr>
        <p:txBody>
          <a:bodyPr spcFirstLastPara="1" wrap="square" lIns="91425" tIns="45700" rIns="91425" bIns="45700" anchor="t" anchorCtr="0">
            <a:noAutofit/>
          </a:bodyPr>
          <a:lstStyle/>
          <a:p>
            <a:pPr marL="342900" lvl="0" indent="-342900" algn="l" rtl="0">
              <a:lnSpc>
                <a:spcPct val="80000"/>
              </a:lnSpc>
              <a:spcBef>
                <a:spcPts val="0"/>
              </a:spcBef>
              <a:spcAft>
                <a:spcPts val="0"/>
              </a:spcAft>
              <a:buClr>
                <a:schemeClr val="dk1"/>
              </a:buClr>
              <a:buSzPts val="2380"/>
              <a:buChar char="•"/>
            </a:pPr>
            <a:r>
              <a:rPr lang="en-US" sz="2400" dirty="0">
                <a:latin typeface="Times New Roman" panose="02020603050405020304" pitchFamily="18" charset="0"/>
                <a:cs typeface="Times New Roman" panose="02020603050405020304" pitchFamily="18" charset="0"/>
              </a:rPr>
              <a:t>After that application will teach the accent to te user by practice exercises.</a:t>
            </a:r>
            <a:endParaRPr lang="en-US" sz="2400" dirty="0">
              <a:latin typeface="Times New Roman" panose="02020603050405020304" pitchFamily="18" charset="0"/>
              <a:cs typeface="Times New Roman" panose="02020603050405020304" pitchFamily="18" charset="0"/>
            </a:endParaRPr>
          </a:p>
          <a:p>
            <a:pPr marL="0" lvl="0" indent="0" algn="l" rtl="0">
              <a:lnSpc>
                <a:spcPct val="80000"/>
              </a:lnSpc>
              <a:spcBef>
                <a:spcPts val="0"/>
              </a:spcBef>
              <a:spcAft>
                <a:spcPts val="0"/>
              </a:spcAft>
              <a:buClr>
                <a:schemeClr val="dk1"/>
              </a:buClr>
              <a:buSzPts val="2380"/>
              <a:buNone/>
            </a:pPr>
            <a:endParaRPr sz="2400" dirty="0">
              <a:latin typeface="Times New Roman" panose="02020603050405020304" pitchFamily="18" charset="0"/>
              <a:cs typeface="Times New Roman" panose="02020603050405020304" pitchFamily="18" charset="0"/>
            </a:endParaRPr>
          </a:p>
          <a:p>
            <a:pPr marL="342900" lvl="0" indent="-342900" algn="l" rtl="0">
              <a:lnSpc>
                <a:spcPct val="80000"/>
              </a:lnSpc>
              <a:spcBef>
                <a:spcPts val="475"/>
              </a:spcBef>
              <a:spcAft>
                <a:spcPts val="0"/>
              </a:spcAft>
              <a:buClr>
                <a:schemeClr val="dk1"/>
              </a:buClr>
              <a:buSzPts val="2380"/>
              <a:buChar char="•"/>
            </a:pPr>
            <a:r>
              <a:rPr lang="en-US" sz="2400" dirty="0">
                <a:latin typeface="Times New Roman" panose="02020603050405020304" pitchFamily="18" charset="0"/>
                <a:cs typeface="Times New Roman" panose="02020603050405020304" pitchFamily="18" charset="0"/>
              </a:rPr>
              <a:t>Practice Exercises contains the audio clips of Native Speakers.</a:t>
            </a:r>
            <a:endParaRPr lang="en-US" sz="2400" dirty="0">
              <a:latin typeface="Times New Roman" panose="02020603050405020304" pitchFamily="18" charset="0"/>
              <a:cs typeface="Times New Roman" panose="02020603050405020304" pitchFamily="18" charset="0"/>
            </a:endParaRPr>
          </a:p>
          <a:p>
            <a:pPr marL="0" lvl="0" indent="0" algn="l" rtl="0">
              <a:lnSpc>
                <a:spcPct val="80000"/>
              </a:lnSpc>
              <a:spcBef>
                <a:spcPts val="475"/>
              </a:spcBef>
              <a:spcAft>
                <a:spcPts val="0"/>
              </a:spcAft>
              <a:buClr>
                <a:schemeClr val="dk1"/>
              </a:buClr>
              <a:buSzPts val="2380"/>
              <a:buNone/>
            </a:pPr>
            <a:endParaRPr sz="2400" dirty="0">
              <a:latin typeface="Times New Roman" panose="02020603050405020304" pitchFamily="18" charset="0"/>
              <a:cs typeface="Times New Roman" panose="02020603050405020304" pitchFamily="18" charset="0"/>
            </a:endParaRPr>
          </a:p>
          <a:p>
            <a:pPr marL="342900" lvl="0" indent="-342900" algn="l" rtl="0">
              <a:lnSpc>
                <a:spcPct val="80000"/>
              </a:lnSpc>
              <a:spcBef>
                <a:spcPts val="475"/>
              </a:spcBef>
              <a:spcAft>
                <a:spcPts val="0"/>
              </a:spcAft>
              <a:buClr>
                <a:schemeClr val="dk1"/>
              </a:buClr>
              <a:buSzPts val="2380"/>
              <a:buChar char="•"/>
            </a:pPr>
            <a:r>
              <a:rPr lang="en-US" sz="2400" dirty="0">
                <a:latin typeface="Times New Roman" panose="02020603050405020304" pitchFamily="18" charset="0"/>
                <a:cs typeface="Times New Roman" panose="02020603050405020304" pitchFamily="18" charset="0"/>
              </a:rPr>
              <a:t>User can listen to these clips and can learn the accent.</a:t>
            </a:r>
            <a:endParaRPr lang="en-US" sz="2400" dirty="0">
              <a:latin typeface="Times New Roman" panose="02020603050405020304" pitchFamily="18" charset="0"/>
              <a:cs typeface="Times New Roman" panose="02020603050405020304" pitchFamily="18" charset="0"/>
            </a:endParaRPr>
          </a:p>
          <a:p>
            <a:pPr marL="0" lvl="0" indent="0" algn="l" rtl="0">
              <a:lnSpc>
                <a:spcPct val="80000"/>
              </a:lnSpc>
              <a:spcBef>
                <a:spcPts val="475"/>
              </a:spcBef>
              <a:spcAft>
                <a:spcPts val="0"/>
              </a:spcAft>
              <a:buClr>
                <a:schemeClr val="dk1"/>
              </a:buClr>
              <a:buSzPts val="2380"/>
              <a:buNone/>
            </a:pPr>
            <a:endParaRPr lang="en-US" sz="2400" dirty="0">
              <a:latin typeface="Times New Roman" panose="02020603050405020304" pitchFamily="18" charset="0"/>
              <a:cs typeface="Times New Roman" panose="02020603050405020304" pitchFamily="18" charset="0"/>
            </a:endParaRPr>
          </a:p>
          <a:p>
            <a:pPr marL="342900" lvl="0" indent="-342900" algn="l" rtl="0">
              <a:lnSpc>
                <a:spcPct val="80000"/>
              </a:lnSpc>
              <a:spcBef>
                <a:spcPts val="475"/>
              </a:spcBef>
              <a:spcAft>
                <a:spcPts val="0"/>
              </a:spcAft>
              <a:buClr>
                <a:schemeClr val="dk1"/>
              </a:buClr>
              <a:buSzPts val="2380"/>
              <a:buChar char="•"/>
            </a:pPr>
            <a:r>
              <a:rPr lang="en-US" sz="2400" dirty="0" smtClean="0">
                <a:latin typeface="Times New Roman" panose="02020603050405020304" pitchFamily="18" charset="0"/>
                <a:cs typeface="Times New Roman" panose="02020603050405020304" pitchFamily="18" charset="0"/>
                <a:sym typeface="+mn-ea"/>
              </a:rPr>
              <a:t>This is an easy way to test  your accent level with a testified system with accurate results.</a:t>
            </a:r>
            <a:endParaRPr lang="en-US" sz="2400" dirty="0" smtClean="0">
              <a:latin typeface="Times New Roman" panose="02020603050405020304" pitchFamily="18" charset="0"/>
              <a:cs typeface="Times New Roman" panose="02020603050405020304" pitchFamily="18" charset="0"/>
              <a:sym typeface="+mn-ea"/>
            </a:endParaRPr>
          </a:p>
          <a:p>
            <a:pPr marL="342900" lvl="0" indent="-342900" algn="l" rtl="0">
              <a:lnSpc>
                <a:spcPct val="80000"/>
              </a:lnSpc>
              <a:spcBef>
                <a:spcPts val="475"/>
              </a:spcBef>
              <a:spcAft>
                <a:spcPts val="0"/>
              </a:spcAft>
              <a:buClr>
                <a:schemeClr val="dk1"/>
              </a:buClr>
              <a:buSzPts val="2380"/>
              <a:buChar char="•"/>
            </a:pPr>
            <a:endParaRPr lang="en-US" sz="2400" dirty="0">
              <a:latin typeface="Times New Roman" panose="02020603050405020304" pitchFamily="18" charset="0"/>
              <a:cs typeface="Times New Roman" panose="02020603050405020304" pitchFamily="18" charset="0"/>
            </a:endParaRPr>
          </a:p>
        </p:txBody>
      </p:sp>
      <p:sp>
        <p:nvSpPr>
          <p:cNvPr id="132" name="Google Shape;132;p16"/>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33" name="Google Shape;133;p16"/>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16"/>
          <p:cNvSpPr txBox="1">
            <a:spLocks noGrp="1"/>
          </p:cNvSpPr>
          <p:nvPr>
            <p:ph type="title"/>
          </p:nvPr>
        </p:nvSpPr>
        <p:spPr>
          <a:xfrm>
            <a:off x="457200" y="88583"/>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panose="020F0502020204030204"/>
              <a:buNone/>
            </a:pPr>
            <a:r>
              <a:rPr lang="en-US" dirty="0">
                <a:latin typeface="Times New Roman" panose="02020603050405020304" pitchFamily="18" charset="0"/>
                <a:cs typeface="Times New Roman" panose="02020603050405020304" pitchFamily="18" charset="0"/>
              </a:rPr>
              <a:t>Problem Statement</a:t>
            </a:r>
            <a:endParaRPr lang="en-US" dirty="0">
              <a:latin typeface="Times New Roman" panose="02020603050405020304" pitchFamily="18" charset="0"/>
              <a:cs typeface="Times New Roman" panose="02020603050405020304" pitchFamily="18" charset="0"/>
            </a:endParaRPr>
          </a:p>
        </p:txBody>
      </p:sp>
      <p:sp>
        <p:nvSpPr>
          <p:cNvPr id="128" name="Google Shape;128;p16"/>
          <p:cNvSpPr txBox="1">
            <a:spLocks noGrp="1"/>
          </p:cNvSpPr>
          <p:nvPr>
            <p:ph type="body" idx="1"/>
          </p:nvPr>
        </p:nvSpPr>
        <p:spPr>
          <a:xfrm>
            <a:off x="457200" y="1231900"/>
            <a:ext cx="8229600" cy="4968240"/>
          </a:xfrm>
          <a:prstGeom prst="rect">
            <a:avLst/>
          </a:prstGeom>
          <a:noFill/>
          <a:ln>
            <a:noFill/>
          </a:ln>
        </p:spPr>
        <p:txBody>
          <a:bodyPr spcFirstLastPara="1" wrap="square" lIns="91425" tIns="45700" rIns="91425" bIns="45700" anchor="t" anchorCtr="0">
            <a:noAutofit/>
          </a:bodyPr>
          <a:lstStyle/>
          <a:p>
            <a:pPr marL="342900" lvl="0" indent="-342900" algn="l" rtl="0">
              <a:lnSpc>
                <a:spcPct val="80000"/>
              </a:lnSpc>
              <a:spcBef>
                <a:spcPts val="0"/>
              </a:spcBef>
              <a:spcAft>
                <a:spcPts val="0"/>
              </a:spcAft>
              <a:buClr>
                <a:schemeClr val="dk1"/>
              </a:buClr>
              <a:buSzPts val="2380"/>
              <a:buChar char="•"/>
            </a:pPr>
            <a:r>
              <a:rPr lang="en-US" sz="2400" dirty="0">
                <a:latin typeface="Times New Roman" panose="02020603050405020304" pitchFamily="18" charset="0"/>
                <a:cs typeface="Times New Roman" panose="02020603050405020304" pitchFamily="18" charset="0"/>
              </a:rPr>
              <a:t>English language is considered as international language and it consists of hundreds of accents.</a:t>
            </a:r>
            <a:endParaRPr lang="en-US" sz="2400" dirty="0">
              <a:latin typeface="Times New Roman" panose="02020603050405020304" pitchFamily="18" charset="0"/>
              <a:cs typeface="Times New Roman" panose="02020603050405020304" pitchFamily="18" charset="0"/>
            </a:endParaRPr>
          </a:p>
          <a:p>
            <a:pPr marL="0" lvl="0" indent="0" algn="l" rtl="0">
              <a:lnSpc>
                <a:spcPct val="80000"/>
              </a:lnSpc>
              <a:spcBef>
                <a:spcPts val="0"/>
              </a:spcBef>
              <a:spcAft>
                <a:spcPts val="0"/>
              </a:spcAft>
              <a:buClr>
                <a:schemeClr val="dk1"/>
              </a:buClr>
              <a:buSzPts val="2380"/>
              <a:buNone/>
            </a:pPr>
            <a:endParaRPr sz="2400" dirty="0">
              <a:latin typeface="Times New Roman" panose="02020603050405020304" pitchFamily="18" charset="0"/>
              <a:cs typeface="Times New Roman" panose="02020603050405020304" pitchFamily="18" charset="0"/>
            </a:endParaRPr>
          </a:p>
          <a:p>
            <a:pPr marL="342900" lvl="0" indent="-342900" algn="l" rtl="0">
              <a:lnSpc>
                <a:spcPct val="80000"/>
              </a:lnSpc>
              <a:spcBef>
                <a:spcPts val="475"/>
              </a:spcBef>
              <a:spcAft>
                <a:spcPts val="0"/>
              </a:spcAft>
              <a:buClr>
                <a:schemeClr val="dk1"/>
              </a:buClr>
              <a:buSzPts val="2380"/>
              <a:buChar char="•"/>
            </a:pPr>
            <a:r>
              <a:rPr lang="en-US" sz="2400" dirty="0">
                <a:latin typeface="Times New Roman" panose="02020603050405020304" pitchFamily="18" charset="0"/>
                <a:cs typeface="Times New Roman" panose="02020603050405020304" pitchFamily="18" charset="0"/>
              </a:rPr>
              <a:t>People living in different areas in the world are keen to learn english.</a:t>
            </a:r>
            <a:endParaRPr lang="en-US" sz="2400" dirty="0">
              <a:latin typeface="Times New Roman" panose="02020603050405020304" pitchFamily="18" charset="0"/>
              <a:cs typeface="Times New Roman" panose="02020603050405020304" pitchFamily="18" charset="0"/>
            </a:endParaRPr>
          </a:p>
          <a:p>
            <a:pPr marL="0" lvl="0" indent="0" algn="l" rtl="0">
              <a:lnSpc>
                <a:spcPct val="80000"/>
              </a:lnSpc>
              <a:spcBef>
                <a:spcPts val="475"/>
              </a:spcBef>
              <a:spcAft>
                <a:spcPts val="0"/>
              </a:spcAft>
              <a:buClr>
                <a:schemeClr val="dk1"/>
              </a:buClr>
              <a:buSzPts val="2380"/>
              <a:buNone/>
            </a:pPr>
            <a:endParaRPr sz="2400" dirty="0">
              <a:latin typeface="Times New Roman" panose="02020603050405020304" pitchFamily="18" charset="0"/>
              <a:cs typeface="Times New Roman" panose="02020603050405020304" pitchFamily="18" charset="0"/>
            </a:endParaRPr>
          </a:p>
          <a:p>
            <a:pPr marL="342900" lvl="0" indent="-342900" algn="l" rtl="0">
              <a:lnSpc>
                <a:spcPct val="80000"/>
              </a:lnSpc>
              <a:spcBef>
                <a:spcPts val="475"/>
              </a:spcBef>
              <a:spcAft>
                <a:spcPts val="0"/>
              </a:spcAft>
              <a:buClr>
                <a:schemeClr val="dk1"/>
              </a:buClr>
              <a:buSzPts val="2380"/>
              <a:buChar char="•"/>
            </a:pPr>
            <a:r>
              <a:rPr lang="en-US" sz="2400" dirty="0">
                <a:latin typeface="Times New Roman" panose="02020603050405020304" pitchFamily="18" charset="0"/>
                <a:cs typeface="Times New Roman" panose="02020603050405020304" pitchFamily="18" charset="0"/>
              </a:rPr>
              <a:t>Every region has its own accent, even people living in the same state has different accent with respect to their demographics. </a:t>
            </a:r>
            <a:endParaRPr lang="en-US" sz="2400" dirty="0">
              <a:latin typeface="Times New Roman" panose="02020603050405020304" pitchFamily="18" charset="0"/>
              <a:cs typeface="Times New Roman" panose="02020603050405020304" pitchFamily="18" charset="0"/>
            </a:endParaRPr>
          </a:p>
          <a:p>
            <a:pPr marL="0" lvl="0" indent="0" algn="l" rtl="0">
              <a:lnSpc>
                <a:spcPct val="80000"/>
              </a:lnSpc>
              <a:spcBef>
                <a:spcPts val="475"/>
              </a:spcBef>
              <a:spcAft>
                <a:spcPts val="0"/>
              </a:spcAft>
              <a:buClr>
                <a:schemeClr val="dk1"/>
              </a:buClr>
              <a:buSzPts val="2380"/>
              <a:buNone/>
            </a:pPr>
            <a:endParaRPr lang="en-US" sz="2400" dirty="0">
              <a:latin typeface="Times New Roman" panose="02020603050405020304" pitchFamily="18" charset="0"/>
              <a:cs typeface="Times New Roman" panose="02020603050405020304" pitchFamily="18" charset="0"/>
            </a:endParaRPr>
          </a:p>
          <a:p>
            <a:pPr marL="342900" lvl="0" indent="-342900" algn="l" rtl="0">
              <a:lnSpc>
                <a:spcPct val="80000"/>
              </a:lnSpc>
              <a:spcBef>
                <a:spcPts val="475"/>
              </a:spcBef>
              <a:spcAft>
                <a:spcPts val="0"/>
              </a:spcAft>
              <a:buClr>
                <a:schemeClr val="dk1"/>
              </a:buClr>
              <a:buSzPts val="2380"/>
              <a:buChar char="•"/>
            </a:pPr>
            <a:r>
              <a:rPr lang="en-US" sz="2400" dirty="0" smtClean="0">
                <a:latin typeface="Times New Roman" panose="02020603050405020304" pitchFamily="18" charset="0"/>
                <a:cs typeface="Times New Roman" panose="02020603050405020304" pitchFamily="18" charset="0"/>
                <a:sym typeface="+mn-ea"/>
              </a:rPr>
              <a:t>People working and studying foreign faces a lot of problem in communication and most of the places there is a requirement of IELTS test.</a:t>
            </a:r>
            <a:endParaRPr lang="en-US" sz="2400" dirty="0" smtClean="0">
              <a:latin typeface="Times New Roman" panose="02020603050405020304" pitchFamily="18" charset="0"/>
              <a:cs typeface="Times New Roman" panose="02020603050405020304" pitchFamily="18" charset="0"/>
              <a:sym typeface="+mn-ea"/>
            </a:endParaRPr>
          </a:p>
          <a:p>
            <a:pPr marL="342900" lvl="0" indent="-342900" algn="l" rtl="0">
              <a:lnSpc>
                <a:spcPct val="80000"/>
              </a:lnSpc>
              <a:spcBef>
                <a:spcPts val="475"/>
              </a:spcBef>
              <a:spcAft>
                <a:spcPts val="0"/>
              </a:spcAft>
              <a:buClr>
                <a:schemeClr val="dk1"/>
              </a:buClr>
              <a:buSzPts val="2380"/>
              <a:buChar char="•"/>
            </a:pPr>
            <a:endParaRPr lang="en-US" sz="2400" dirty="0">
              <a:latin typeface="Times New Roman" panose="02020603050405020304" pitchFamily="18" charset="0"/>
              <a:cs typeface="Times New Roman" panose="02020603050405020304" pitchFamily="18" charset="0"/>
            </a:endParaRPr>
          </a:p>
        </p:txBody>
      </p:sp>
      <p:sp>
        <p:nvSpPr>
          <p:cNvPr id="132" name="Google Shape;132;p16"/>
          <p:cNvSpPr/>
          <p:nvPr/>
        </p:nvSpPr>
        <p:spPr>
          <a:xfrm>
            <a:off x="0"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33" name="Google Shape;133;p16"/>
          <p:cNvSpPr/>
          <p:nvPr/>
        </p:nvSpPr>
        <p:spPr>
          <a:xfrm>
            <a:off x="8845648" y="0"/>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4400"/>
              <a:buFont typeface="Calibri" panose="020F0502020204030204"/>
              <a:buNone/>
            </a:pPr>
            <a:r>
              <a:rPr lang="en-US" dirty="0">
                <a:latin typeface="Times New Roman" panose="02020603050405020304" pitchFamily="18" charset="0"/>
                <a:cs typeface="Times New Roman" panose="02020603050405020304" pitchFamily="18" charset="0"/>
              </a:rPr>
              <a:t>Problem Statement</a:t>
            </a:r>
            <a:endParaRPr dirty="0">
              <a:latin typeface="Times New Roman" panose="02020603050405020304" pitchFamily="18" charset="0"/>
              <a:cs typeface="Times New Roman" panose="02020603050405020304" pitchFamily="18" charset="0"/>
            </a:endParaRPr>
          </a:p>
        </p:txBody>
      </p:sp>
      <p:sp>
        <p:nvSpPr>
          <p:cNvPr id="161" name="Google Shape;161;p19"/>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p>
            <a:pPr marL="457200" lvl="0" indent="-381000" algn="l" rtl="0">
              <a:spcBef>
                <a:spcPts val="0"/>
              </a:spcBef>
              <a:spcAft>
                <a:spcPts val="0"/>
              </a:spcAft>
              <a:buSzPts val="2400"/>
              <a:buChar char="•"/>
            </a:pPr>
            <a:r>
              <a:rPr dirty="0">
                <a:latin typeface="Times New Roman" panose="02020603050405020304" pitchFamily="18" charset="0"/>
                <a:cs typeface="Times New Roman" panose="02020603050405020304" pitchFamily="18" charset="0"/>
              </a:rPr>
              <a:t>We believe that accent identification can benefit from machine learning, in particular convolutional neural networks given their relevance to sequential data. This project attempts to improve the accuracy</a:t>
            </a:r>
            <a:endParaRPr dirty="0">
              <a:latin typeface="Times New Roman" panose="02020603050405020304" pitchFamily="18" charset="0"/>
              <a:cs typeface="Times New Roman" panose="02020603050405020304" pitchFamily="18" charset="0"/>
            </a:endParaRPr>
          </a:p>
          <a:p>
            <a:pPr marL="76200" lvl="0" indent="0" algn="l" rtl="0">
              <a:spcBef>
                <a:spcPts val="0"/>
              </a:spcBef>
              <a:spcAft>
                <a:spcPts val="0"/>
              </a:spcAft>
              <a:buSzPts val="2400"/>
              <a:buNone/>
            </a:pPr>
            <a:r>
              <a:rPr dirty="0">
                <a:latin typeface="Times New Roman" panose="02020603050405020304" pitchFamily="18" charset="0"/>
                <a:cs typeface="Times New Roman" panose="02020603050405020304" pitchFamily="18" charset="0"/>
              </a:rPr>
              <a:t>   of accent identification in spoken English.</a:t>
            </a:r>
            <a:endParaRPr dirty="0">
              <a:latin typeface="Times New Roman" panose="02020603050405020304" pitchFamily="18" charset="0"/>
              <a:cs typeface="Times New Roman" panose="02020603050405020304" pitchFamily="18" charset="0"/>
            </a:endParaRPr>
          </a:p>
        </p:txBody>
      </p:sp>
      <p:sp>
        <p:nvSpPr>
          <p:cNvPr id="165" name="Google Shape;165;p19"/>
          <p:cNvSpPr/>
          <p:nvPr/>
        </p:nvSpPr>
        <p:spPr>
          <a:xfrm>
            <a:off x="0" y="-14068"/>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166" name="Google Shape;166;p19"/>
          <p:cNvSpPr/>
          <p:nvPr/>
        </p:nvSpPr>
        <p:spPr>
          <a:xfrm>
            <a:off x="8845648" y="-14068"/>
            <a:ext cx="304800" cy="6858000"/>
          </a:xfrm>
          <a:prstGeom prst="rect">
            <a:avLst/>
          </a:prstGeom>
          <a:solidFill>
            <a:srgbClr val="17365D"/>
          </a:solidFill>
          <a:ln w="25400" cap="flat" cmpd="sng">
            <a:solidFill>
              <a:srgbClr val="17365D"/>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8799</Words>
  <Application>WPS Presentation</Application>
  <PresentationFormat>On-screen Show (4:3)</PresentationFormat>
  <Paragraphs>423</Paragraphs>
  <Slides>45</Slides>
  <Notes>18</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45</vt:i4>
      </vt:variant>
    </vt:vector>
  </HeadingPairs>
  <TitlesOfParts>
    <vt:vector size="57" baseType="lpstr">
      <vt:lpstr>Arial</vt:lpstr>
      <vt:lpstr>SimSun</vt:lpstr>
      <vt:lpstr>Wingdings</vt:lpstr>
      <vt:lpstr>Arial</vt:lpstr>
      <vt:lpstr>Calibri</vt:lpstr>
      <vt:lpstr>Times New Roman</vt:lpstr>
      <vt:lpstr>Times New Roman</vt:lpstr>
      <vt:lpstr>Microsoft YaHei</vt:lpstr>
      <vt:lpstr>Arial Unicode MS</vt:lpstr>
      <vt:lpstr>Calibri</vt:lpstr>
      <vt:lpstr>Arial Black</vt:lpstr>
      <vt:lpstr>Office Theme</vt:lpstr>
      <vt:lpstr>PowerPoint 演示文稿</vt:lpstr>
      <vt:lpstr> “English Accent Trainer For Non-Native Speakers”  (A Machine Learning Model for Accent Classification)</vt:lpstr>
      <vt:lpstr>Outline</vt:lpstr>
      <vt:lpstr>Introduction</vt:lpstr>
      <vt:lpstr>Continued...</vt:lpstr>
      <vt:lpstr>Continued...</vt:lpstr>
      <vt:lpstr>Continued...</vt:lpstr>
      <vt:lpstr>Problem Statement</vt:lpstr>
      <vt:lpstr>Problem Statement</vt:lpstr>
      <vt:lpstr>Related Applications</vt:lpstr>
      <vt:lpstr>Problems</vt:lpstr>
      <vt:lpstr>PowerPoint 演示文稿</vt:lpstr>
      <vt:lpstr>PowerPoint 演示文稿</vt:lpstr>
      <vt:lpstr>Objectives  </vt:lpstr>
      <vt:lpstr>  Benefits   </vt:lpstr>
      <vt:lpstr>  Requirements Specifications  (Functional Requirements)  </vt:lpstr>
      <vt:lpstr>  Requirements Specifications  (Non-Functional Requirements)  </vt:lpstr>
      <vt:lpstr>Methodology </vt:lpstr>
      <vt:lpstr>Project Design (Data Flow Diagram Level 0)</vt:lpstr>
      <vt:lpstr>Project Design (Data Flow Diagram Level 0)</vt:lpstr>
      <vt:lpstr>Project Design (Data Flow Diagram Level 1)</vt:lpstr>
      <vt:lpstr>Project Design (Activity Diagram)</vt:lpstr>
      <vt:lpstr>Project Design(Sequence Diagram)</vt:lpstr>
      <vt:lpstr>                    Implementation</vt:lpstr>
      <vt:lpstr>                    Implementation</vt:lpstr>
      <vt:lpstr>                    Implementation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 Modern Tools  </vt:lpstr>
      <vt:lpstr> Results  </vt:lpstr>
      <vt:lpstr> Conclusion  </vt:lpstr>
      <vt:lpstr> Conclusion  </vt:lpstr>
      <vt:lpstr>Future Work   </vt:lpstr>
      <vt:lpstr>Cont...  </vt:lpstr>
      <vt:lpstr>References   </vt:lpstr>
      <vt:lpstr>Thank You!  </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ATECH</dc:creator>
  <cp:lastModifiedBy>WPS_1605638612</cp:lastModifiedBy>
  <cp:revision>70</cp:revision>
  <dcterms:created xsi:type="dcterms:W3CDTF">2020-12-06T09:01:00Z</dcterms:created>
  <dcterms:modified xsi:type="dcterms:W3CDTF">2020-12-07T14:18:20Z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1033-11.2.0.9747</vt:lpwstr>
  </property>
</Properties>
</file>